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77" r:id="rId4"/>
    <p:sldId id="278" r:id="rId5"/>
    <p:sldId id="300" r:id="rId6"/>
    <p:sldId id="279" r:id="rId7"/>
    <p:sldId id="280" r:id="rId8"/>
    <p:sldId id="281" r:id="rId9"/>
    <p:sldId id="282" r:id="rId10"/>
    <p:sldId id="283" r:id="rId11"/>
    <p:sldId id="284" r:id="rId12"/>
    <p:sldId id="301" r:id="rId13"/>
    <p:sldId id="285" r:id="rId14"/>
    <p:sldId id="302" r:id="rId15"/>
    <p:sldId id="286" r:id="rId16"/>
    <p:sldId id="303" r:id="rId17"/>
    <p:sldId id="304" r:id="rId18"/>
    <p:sldId id="287" r:id="rId19"/>
    <p:sldId id="288" r:id="rId20"/>
    <p:sldId id="305" r:id="rId21"/>
    <p:sldId id="289" r:id="rId22"/>
    <p:sldId id="306" r:id="rId23"/>
    <p:sldId id="307" r:id="rId24"/>
    <p:sldId id="290" r:id="rId25"/>
    <p:sldId id="291" r:id="rId26"/>
    <p:sldId id="292" r:id="rId27"/>
    <p:sldId id="293" r:id="rId28"/>
    <p:sldId id="308" r:id="rId29"/>
    <p:sldId id="294" r:id="rId30"/>
    <p:sldId id="295" r:id="rId31"/>
    <p:sldId id="309" r:id="rId32"/>
    <p:sldId id="310" r:id="rId33"/>
    <p:sldId id="311" r:id="rId34"/>
    <p:sldId id="296" r:id="rId35"/>
    <p:sldId id="312" r:id="rId36"/>
    <p:sldId id="313" r:id="rId37"/>
    <p:sldId id="297" r:id="rId38"/>
    <p:sldId id="298" r:id="rId39"/>
    <p:sldId id="314" r:id="rId40"/>
    <p:sldId id="299" r:id="rId41"/>
    <p:sldId id="315" r:id="rId42"/>
    <p:sldId id="322" r:id="rId43"/>
    <p:sldId id="316" r:id="rId44"/>
    <p:sldId id="317" r:id="rId45"/>
    <p:sldId id="318" r:id="rId46"/>
    <p:sldId id="319" r:id="rId47"/>
    <p:sldId id="320" r:id="rId48"/>
    <p:sldId id="329" r:id="rId49"/>
    <p:sldId id="321" r:id="rId50"/>
    <p:sldId id="323" r:id="rId51"/>
    <p:sldId id="324" r:id="rId52"/>
    <p:sldId id="325" r:id="rId53"/>
    <p:sldId id="326" r:id="rId54"/>
    <p:sldId id="340" r:id="rId55"/>
    <p:sldId id="332" r:id="rId56"/>
    <p:sldId id="327" r:id="rId57"/>
    <p:sldId id="328" r:id="rId58"/>
    <p:sldId id="330" r:id="rId59"/>
    <p:sldId id="331" r:id="rId60"/>
    <p:sldId id="341" r:id="rId61"/>
    <p:sldId id="342" r:id="rId62"/>
    <p:sldId id="276"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80946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93094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55353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68780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408731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21009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8154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47150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00438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380771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167668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60DDD-4718-482C-A6B9-FCC1F2B6A5D8}" type="datetimeFigureOut">
              <a:rPr lang="zh-CN" altLang="en-US" smtClean="0"/>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77305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99" y="627595"/>
            <a:ext cx="7071602" cy="5602810"/>
          </a:xfrm>
          <a:prstGeom prst="rect">
            <a:avLst/>
          </a:prstGeom>
        </p:spPr>
      </p:pic>
      <p:sp>
        <p:nvSpPr>
          <p:cNvPr id="2" name="标题 1"/>
          <p:cNvSpPr>
            <a:spLocks noGrp="1"/>
          </p:cNvSpPr>
          <p:nvPr>
            <p:ph type="ctrTitle"/>
          </p:nvPr>
        </p:nvSpPr>
        <p:spPr/>
        <p:txBody>
          <a:bodyPr>
            <a:normAutofit/>
          </a:bodyPr>
          <a:lstStyle/>
          <a:p>
            <a:r>
              <a:rPr lang="en-US" altLang="zh-CN" sz="9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endParaRPr lang="zh-CN" altLang="en-US" sz="9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53683" y="6003985"/>
            <a:ext cx="3778370" cy="646331"/>
          </a:xfrm>
          <a:prstGeom prst="rect">
            <a:avLst/>
          </a:prstGeom>
          <a:noFill/>
        </p:spPr>
        <p:txBody>
          <a:bodyPr wrap="square" rtlCol="0">
            <a:spAutoFit/>
          </a:bodyPr>
          <a:lstStyle/>
          <a:p>
            <a:r>
              <a:rPr lang="zh-CN" altLang="en-US" sz="3600" dirty="0">
                <a:solidFill>
                  <a:srgbClr val="FF0000"/>
                </a:solidFill>
                <a:latin typeface="方正超粗黑_GBK" panose="03000509000000000000" pitchFamily="65" charset="-122"/>
                <a:ea typeface="方正超粗黑_GBK" panose="03000509000000000000" pitchFamily="65" charset="-122"/>
              </a:rPr>
              <a:t>发动</a:t>
            </a:r>
            <a:r>
              <a:rPr lang="zh-CN" altLang="en-US" sz="3600" dirty="0" smtClean="0">
                <a:solidFill>
                  <a:srgbClr val="FF0000"/>
                </a:solidFill>
                <a:latin typeface="方正超粗黑_GBK" panose="03000509000000000000" pitchFamily="65" charset="-122"/>
                <a:ea typeface="方正超粗黑_GBK" panose="03000509000000000000" pitchFamily="65" charset="-122"/>
              </a:rPr>
              <a:t>机</a:t>
            </a:r>
            <a:r>
              <a:rPr lang="zh-CN" altLang="en-US" sz="3600" dirty="0">
                <a:solidFill>
                  <a:srgbClr val="FF0000"/>
                </a:solidFill>
                <a:latin typeface="方正超粗黑_GBK" panose="03000509000000000000" pitchFamily="65" charset="-122"/>
                <a:ea typeface="方正超粗黑_GBK" panose="03000509000000000000" pitchFamily="65" charset="-122"/>
              </a:rPr>
              <a:t>空</a:t>
            </a:r>
            <a:r>
              <a:rPr lang="zh-CN" altLang="en-US" sz="3600" dirty="0" smtClean="0">
                <a:solidFill>
                  <a:srgbClr val="FF0000"/>
                </a:solidFill>
                <a:latin typeface="方正超粗黑_GBK" panose="03000509000000000000" pitchFamily="65" charset="-122"/>
                <a:ea typeface="方正超粗黑_GBK" panose="03000509000000000000" pitchFamily="65" charset="-122"/>
              </a:rPr>
              <a:t>气系统</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126083" y="6003985"/>
            <a:ext cx="3778370" cy="646331"/>
          </a:xfrm>
          <a:prstGeom prst="rect">
            <a:avLst/>
          </a:prstGeom>
          <a:noFill/>
        </p:spPr>
        <p:txBody>
          <a:bodyPr wrap="square" rtlCol="0">
            <a:spAutoFit/>
          </a:bodyPr>
          <a:lstStyle/>
          <a:p>
            <a:r>
              <a:rPr lang="en-US" altLang="zh-CN" sz="3600" dirty="0" smtClean="0">
                <a:solidFill>
                  <a:srgbClr val="FF0000"/>
                </a:solidFill>
                <a:latin typeface="方正超粗黑_GBK" panose="03000509000000000000" pitchFamily="65" charset="-122"/>
                <a:ea typeface="方正超粗黑_GBK" panose="03000509000000000000" pitchFamily="65" charset="-122"/>
              </a:rPr>
              <a:t>2018.11.2</a:t>
            </a:r>
            <a:endParaRPr lang="zh-CN" altLang="en-US" sz="36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9780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411994" y="3525149"/>
            <a:ext cx="6780006" cy="3332851"/>
          </a:xfrm>
          <a:prstGeom prst="rect">
            <a:avLst/>
          </a:prstGeom>
        </p:spPr>
      </p:pic>
      <p:pic>
        <p:nvPicPr>
          <p:cNvPr id="2" name="图片 1"/>
          <p:cNvPicPr>
            <a:picLocks noChangeAspect="1"/>
          </p:cNvPicPr>
          <p:nvPr/>
        </p:nvPicPr>
        <p:blipFill>
          <a:blip r:embed="rId3"/>
          <a:stretch>
            <a:fillRect/>
          </a:stretch>
        </p:blipFill>
        <p:spPr>
          <a:xfrm>
            <a:off x="0" y="0"/>
            <a:ext cx="6452558" cy="4878011"/>
          </a:xfrm>
          <a:prstGeom prst="rect">
            <a:avLst/>
          </a:prstGeom>
        </p:spPr>
      </p:pic>
      <p:sp>
        <p:nvSpPr>
          <p:cNvPr id="8" name="文本框 7"/>
          <p:cNvSpPr txBox="1"/>
          <p:nvPr/>
        </p:nvSpPr>
        <p:spPr>
          <a:xfrm>
            <a:off x="86264" y="5792485"/>
            <a:ext cx="580273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燃烧室火焰筒冷却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259458" y="5191574"/>
            <a:ext cx="1216324"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flipV="1">
            <a:off x="452886" y="3759199"/>
            <a:ext cx="806571" cy="143237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625086" y="345056"/>
            <a:ext cx="5391509" cy="2862322"/>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燃烧室包括燃烧室机匣和环形火焰筒。火焰筒内部是燃油和空气混合燃烧的区域，温度相当高。</a:t>
            </a:r>
            <a:r>
              <a:rPr lang="zh-CN" altLang="en-US" dirty="0">
                <a:solidFill>
                  <a:srgbClr val="FF0000"/>
                </a:solidFill>
                <a:latin typeface="方正超粗黑_GBK" panose="03000509000000000000" pitchFamily="65" charset="-122"/>
                <a:ea typeface="方正超粗黑_GBK" panose="03000509000000000000" pitchFamily="65" charset="-122"/>
              </a:rPr>
              <a:t>高压压气机的排气</a:t>
            </a:r>
            <a:r>
              <a:rPr lang="zh-CN" altLang="en-US" dirty="0">
                <a:latin typeface="方正超粗黑_GBK" panose="03000509000000000000" pitchFamily="65" charset="-122"/>
                <a:ea typeface="方正超粗黑_GBK" panose="03000509000000000000" pitchFamily="65" charset="-122"/>
              </a:rPr>
              <a:t>流过燃烧室机匣上的出口导向叶片，进入燃烧室机匣和火焰筒之间的环形通道</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用</a:t>
            </a:r>
            <a:r>
              <a:rPr lang="zh-CN" altLang="en-US" dirty="0">
                <a:latin typeface="方正超粗黑_GBK" panose="03000509000000000000" pitchFamily="65" charset="-122"/>
                <a:ea typeface="方正超粗黑_GBK" panose="03000509000000000000" pitchFamily="65" charset="-122"/>
              </a:rPr>
              <a:t>于冷却的气体一部分通过火焰筒上的</a:t>
            </a:r>
            <a:r>
              <a:rPr lang="zh-CN" altLang="en-US" dirty="0">
                <a:solidFill>
                  <a:srgbClr val="FF0000"/>
                </a:solidFill>
                <a:latin typeface="方正超粗黑_GBK" panose="03000509000000000000" pitchFamily="65" charset="-122"/>
                <a:ea typeface="方正超粗黑_GBK" panose="03000509000000000000" pitchFamily="65" charset="-122"/>
              </a:rPr>
              <a:t>径向孔</a:t>
            </a:r>
            <a:r>
              <a:rPr lang="zh-CN" altLang="en-US" dirty="0">
                <a:latin typeface="方正超粗黑_GBK" panose="03000509000000000000" pitchFamily="65" charset="-122"/>
                <a:ea typeface="方正超粗黑_GBK" panose="03000509000000000000" pitchFamily="65" charset="-122"/>
              </a:rPr>
              <a:t>进入</a:t>
            </a:r>
            <a:r>
              <a:rPr lang="zh-CN" altLang="en-US" dirty="0">
                <a:solidFill>
                  <a:srgbClr val="FF0000"/>
                </a:solidFill>
                <a:latin typeface="方正超粗黑_GBK" panose="03000509000000000000" pitchFamily="65" charset="-122"/>
                <a:ea typeface="方正超粗黑_GBK" panose="03000509000000000000" pitchFamily="65" charset="-122"/>
              </a:rPr>
              <a:t>稀释区</a:t>
            </a:r>
            <a:r>
              <a:rPr lang="zh-CN" altLang="en-US" dirty="0">
                <a:latin typeface="方正超粗黑_GBK" panose="03000509000000000000" pitchFamily="65" charset="-122"/>
                <a:ea typeface="方正超粗黑_GBK" panose="03000509000000000000" pitchFamily="65" charset="-122"/>
              </a:rPr>
              <a:t>，其余的空气通过火焰筒上的</a:t>
            </a:r>
            <a:r>
              <a:rPr lang="zh-CN" altLang="en-US" dirty="0">
                <a:solidFill>
                  <a:srgbClr val="FF0000"/>
                </a:solidFill>
                <a:latin typeface="方正超粗黑_GBK" panose="03000509000000000000" pitchFamily="65" charset="-122"/>
                <a:ea typeface="方正超粗黑_GBK" panose="03000509000000000000" pitchFamily="65" charset="-122"/>
              </a:rPr>
              <a:t>切向孔</a:t>
            </a:r>
            <a:r>
              <a:rPr lang="zh-CN" altLang="en-US" dirty="0">
                <a:latin typeface="方正超粗黑_GBK" panose="03000509000000000000" pitchFamily="65" charset="-122"/>
                <a:ea typeface="方正超粗黑_GBK" panose="03000509000000000000" pitchFamily="65" charset="-122"/>
              </a:rPr>
              <a:t>进入火焰筒，对火焰筒进行冷却。沿切向孔流入火焰筒的高压压气机排气，沿内表面流动，在燃气和火焰筒之间形成一层隔热</a:t>
            </a:r>
            <a:r>
              <a:rPr lang="zh-CN" altLang="en-US" dirty="0">
                <a:solidFill>
                  <a:srgbClr val="FF0000"/>
                </a:solidFill>
                <a:latin typeface="方正超粗黑_GBK" panose="03000509000000000000" pitchFamily="65" charset="-122"/>
                <a:ea typeface="方正超粗黑_GBK" panose="03000509000000000000" pitchFamily="65" charset="-122"/>
              </a:rPr>
              <a:t>空气膜</a:t>
            </a:r>
            <a:r>
              <a:rPr lang="zh-CN" altLang="en-US" dirty="0">
                <a:latin typeface="方正超粗黑_GBK" panose="03000509000000000000" pitchFamily="65" charset="-122"/>
                <a:ea typeface="方正超粗黑_GBK" panose="03000509000000000000" pitchFamily="65" charset="-122"/>
              </a:rPr>
              <a:t>，将火焰筒壁面与高温燃气隔开，形成气膜冷却。</a:t>
            </a:r>
            <a:endParaRPr lang="zh-CN" altLang="en-US" dirty="0">
              <a:latin typeface="方正超粗黑_GBK" panose="03000509000000000000" pitchFamily="65" charset="-122"/>
              <a:ea typeface="方正超粗黑_GBK" panose="03000509000000000000" pitchFamily="65" charset="-122"/>
            </a:endParaRPr>
          </a:p>
        </p:txBody>
      </p:sp>
      <p:cxnSp>
        <p:nvCxnSpPr>
          <p:cNvPr id="12" name="直接箭头连接符 11"/>
          <p:cNvCxnSpPr>
            <a:stCxn id="10" idx="0"/>
          </p:cNvCxnSpPr>
          <p:nvPr/>
        </p:nvCxnSpPr>
        <p:spPr>
          <a:xfrm flipV="1">
            <a:off x="1867620" y="3624748"/>
            <a:ext cx="955374" cy="15668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945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135" y="-3182"/>
            <a:ext cx="7122399" cy="5016960"/>
          </a:xfrm>
          <a:prstGeom prst="rect">
            <a:avLst/>
          </a:prstGeom>
        </p:spPr>
      </p:pic>
      <p:pic>
        <p:nvPicPr>
          <p:cNvPr id="3" name="图片 2"/>
          <p:cNvPicPr>
            <a:picLocks noChangeAspect="1"/>
          </p:cNvPicPr>
          <p:nvPr/>
        </p:nvPicPr>
        <p:blipFill>
          <a:blip r:embed="rId3"/>
          <a:stretch>
            <a:fillRect/>
          </a:stretch>
        </p:blipFill>
        <p:spPr>
          <a:xfrm>
            <a:off x="6745762" y="1306639"/>
            <a:ext cx="5130475" cy="3282935"/>
          </a:xfrm>
          <a:prstGeom prst="rect">
            <a:avLst/>
          </a:prstGeom>
          <a:ln w="38100">
            <a:solidFill>
              <a:schemeClr val="accent4"/>
            </a:solidFill>
          </a:ln>
        </p:spPr>
      </p:pic>
      <p:sp>
        <p:nvSpPr>
          <p:cNvPr id="8" name="文本框 7"/>
          <p:cNvSpPr txBox="1"/>
          <p:nvPr/>
        </p:nvSpPr>
        <p:spPr>
          <a:xfrm>
            <a:off x="2456321" y="5634229"/>
            <a:ext cx="7279359"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HPT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进口导向叶片冷却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780024" y="4180119"/>
            <a:ext cx="2173799"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HPT</a:t>
            </a:r>
            <a:r>
              <a:rPr lang="zh-CN" altLang="en-US" dirty="0" smtClean="0">
                <a:solidFill>
                  <a:srgbClr val="FF0000"/>
                </a:solidFill>
                <a:latin typeface="方正超粗黑_GBK" panose="03000509000000000000" pitchFamily="65" charset="-122"/>
                <a:ea typeface="方正超粗黑_GBK" panose="03000509000000000000" pitchFamily="65" charset="-122"/>
              </a:rPr>
              <a:t>进口导向叶片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1179583" y="1007826"/>
            <a:ext cx="685539" cy="4113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下箭头 3"/>
          <p:cNvSpPr/>
          <p:nvPr/>
        </p:nvSpPr>
        <p:spPr>
          <a:xfrm rot="15199673">
            <a:off x="2856191" y="888520"/>
            <a:ext cx="467338" cy="301925"/>
          </a:xfrm>
          <a:prstGeom prst="downArrow">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15199673">
            <a:off x="1814796" y="1302588"/>
            <a:ext cx="467338" cy="301925"/>
          </a:xfrm>
          <a:prstGeom prst="downArrow">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rot="15199673">
            <a:off x="4644875" y="384397"/>
            <a:ext cx="467338" cy="301925"/>
          </a:xfrm>
          <a:prstGeom prst="downArrow">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5199673">
            <a:off x="3885443" y="522419"/>
            <a:ext cx="467338" cy="301925"/>
          </a:xfrm>
          <a:prstGeom prst="downArrow">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21400969">
            <a:off x="5279093" y="457132"/>
            <a:ext cx="467338" cy="301925"/>
          </a:xfrm>
          <a:prstGeom prst="downArrow">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rot="21400969">
            <a:off x="5266470" y="871201"/>
            <a:ext cx="467338" cy="301925"/>
          </a:xfrm>
          <a:prstGeom prst="downArrow">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rot="14933661">
            <a:off x="2644535" y="3756802"/>
            <a:ext cx="467338" cy="301925"/>
          </a:xfrm>
          <a:prstGeom prst="downArrow">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18"/>
          <p:cNvSpPr/>
          <p:nvPr/>
        </p:nvSpPr>
        <p:spPr>
          <a:xfrm rot="14020848">
            <a:off x="3981184" y="2911415"/>
            <a:ext cx="467338" cy="301925"/>
          </a:xfrm>
          <a:prstGeom prst="downArrow">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14020848">
            <a:off x="4872613" y="2393750"/>
            <a:ext cx="467338" cy="301925"/>
          </a:xfrm>
          <a:prstGeom prst="downArrow">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下箭头 20"/>
          <p:cNvSpPr/>
          <p:nvPr/>
        </p:nvSpPr>
        <p:spPr>
          <a:xfrm rot="11026338">
            <a:off x="5295610" y="2044547"/>
            <a:ext cx="467338" cy="301925"/>
          </a:xfrm>
          <a:prstGeom prst="downArrow">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rot="11026338">
            <a:off x="5335950" y="1535984"/>
            <a:ext cx="467338" cy="301925"/>
          </a:xfrm>
          <a:prstGeom prst="downArrow">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00197" y="3712123"/>
            <a:ext cx="5617524" cy="1754326"/>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高压压气机排气流过燃烧室机匣与环形火焰筒之间的环形通道，从导向</a:t>
            </a:r>
            <a:r>
              <a:rPr lang="zh-CN" altLang="en-US" dirty="0">
                <a:solidFill>
                  <a:srgbClr val="FF0000"/>
                </a:solidFill>
                <a:latin typeface="方正超粗黑_GBK" panose="03000509000000000000" pitchFamily="65" charset="-122"/>
                <a:ea typeface="方正超粗黑_GBK" panose="03000509000000000000" pitchFamily="65" charset="-122"/>
              </a:rPr>
              <a:t>叶</a:t>
            </a:r>
            <a:r>
              <a:rPr lang="zh-CN" altLang="en-US" dirty="0" smtClean="0">
                <a:solidFill>
                  <a:srgbClr val="FF0000"/>
                </a:solidFill>
                <a:latin typeface="方正超粗黑_GBK" panose="03000509000000000000" pitchFamily="65" charset="-122"/>
                <a:ea typeface="方正超粗黑_GBK" panose="03000509000000000000" pitchFamily="65" charset="-122"/>
              </a:rPr>
              <a:t>片两</a:t>
            </a:r>
            <a:r>
              <a:rPr lang="zh-CN" altLang="en-US" dirty="0">
                <a:solidFill>
                  <a:srgbClr val="FF0000"/>
                </a:solidFill>
                <a:latin typeface="方正超粗黑_GBK" panose="03000509000000000000" pitchFamily="65" charset="-122"/>
                <a:ea typeface="方正超粗黑_GBK" panose="03000509000000000000" pitchFamily="65" charset="-122"/>
              </a:rPr>
              <a:t>端</a:t>
            </a:r>
            <a:r>
              <a:rPr lang="zh-CN" altLang="en-US" dirty="0">
                <a:latin typeface="方正超粗黑_GBK" panose="03000509000000000000" pitchFamily="65" charset="-122"/>
                <a:ea typeface="方正超粗黑_GBK" panose="03000509000000000000" pitchFamily="65" charset="-122"/>
              </a:rPr>
              <a:t>进入冷却空腔，冷却后的空气从叶片表面的密集</a:t>
            </a:r>
            <a:r>
              <a:rPr lang="zh-CN" altLang="en-US" dirty="0">
                <a:solidFill>
                  <a:srgbClr val="FF0000"/>
                </a:solidFill>
                <a:latin typeface="方正超粗黑_GBK" panose="03000509000000000000" pitchFamily="65" charset="-122"/>
                <a:ea typeface="方正超粗黑_GBK" panose="03000509000000000000" pitchFamily="65" charset="-122"/>
              </a:rPr>
              <a:t>冷却孔</a:t>
            </a:r>
            <a:r>
              <a:rPr lang="zh-CN" altLang="en-US" dirty="0">
                <a:latin typeface="方正超粗黑_GBK" panose="03000509000000000000" pitchFamily="65" charset="-122"/>
                <a:ea typeface="方正超粗黑_GBK" panose="03000509000000000000" pitchFamily="65" charset="-122"/>
              </a:rPr>
              <a:t>和后缘的</a:t>
            </a:r>
            <a:r>
              <a:rPr lang="zh-CN" altLang="en-US" dirty="0">
                <a:solidFill>
                  <a:srgbClr val="FF0000"/>
                </a:solidFill>
                <a:latin typeface="方正超粗黑_GBK" panose="03000509000000000000" pitchFamily="65" charset="-122"/>
                <a:ea typeface="方正超粗黑_GBK" panose="03000509000000000000" pitchFamily="65" charset="-122"/>
              </a:rPr>
              <a:t>冷却槽</a:t>
            </a:r>
            <a:r>
              <a:rPr lang="zh-CN" altLang="en-US" dirty="0">
                <a:latin typeface="方正超粗黑_GBK" panose="03000509000000000000" pitchFamily="65" charset="-122"/>
                <a:ea typeface="方正超粗黑_GBK" panose="03000509000000000000" pitchFamily="65" charset="-122"/>
              </a:rPr>
              <a:t>排出，在叶片表面形成一层保护</a:t>
            </a:r>
            <a:r>
              <a:rPr lang="zh-CN" altLang="en-US" dirty="0">
                <a:solidFill>
                  <a:srgbClr val="FF0000"/>
                </a:solidFill>
                <a:latin typeface="方正超粗黑_GBK" panose="03000509000000000000" pitchFamily="65" charset="-122"/>
                <a:ea typeface="方正超粗黑_GBK" panose="03000509000000000000" pitchFamily="65" charset="-122"/>
              </a:rPr>
              <a:t>气膜</a:t>
            </a:r>
            <a:r>
              <a:rPr lang="zh-CN" altLang="en-US" dirty="0">
                <a:latin typeface="方正超粗黑_GBK" panose="03000509000000000000" pitchFamily="65" charset="-122"/>
                <a:ea typeface="方正超粗黑_GBK" panose="03000509000000000000" pitchFamily="65" charset="-122"/>
              </a:rPr>
              <a:t>，从而将燃烧室排出的燃气与导向叶片本身隔开，使得即使燃气温度超过材料的</a:t>
            </a:r>
            <a:r>
              <a:rPr lang="zh-CN" altLang="en-US" dirty="0">
                <a:solidFill>
                  <a:srgbClr val="FF0000"/>
                </a:solidFill>
                <a:latin typeface="方正超粗黑_GBK" panose="03000509000000000000" pitchFamily="65" charset="-122"/>
                <a:ea typeface="方正超粗黑_GBK" panose="03000509000000000000" pitchFamily="65" charset="-122"/>
              </a:rPr>
              <a:t>熔点</a:t>
            </a:r>
            <a:r>
              <a:rPr lang="zh-CN" altLang="en-US" dirty="0">
                <a:latin typeface="方正超粗黑_GBK" panose="03000509000000000000" pitchFamily="65" charset="-122"/>
                <a:ea typeface="方正超粗黑_GBK" panose="03000509000000000000" pitchFamily="65" charset="-122"/>
              </a:rPr>
              <a:t>也不会烧坏导向叶片和导向器。</a:t>
            </a:r>
            <a:endParaRPr lang="zh-CN" altLang="en-US" dirty="0">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614131" y="617850"/>
            <a:ext cx="1250991"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5" name="文本框 24"/>
          <p:cNvSpPr txBox="1"/>
          <p:nvPr/>
        </p:nvSpPr>
        <p:spPr>
          <a:xfrm>
            <a:off x="10392572" y="1351375"/>
            <a:ext cx="1132404"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空芯叶片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990529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高压涡轮转子冷却</a:t>
            </a:r>
            <a:endParaRPr lang="zh-CN" altLang="en-US" dirty="0"/>
          </a:p>
        </p:txBody>
      </p:sp>
      <p:sp>
        <p:nvSpPr>
          <p:cNvPr id="3" name="内容占位符 2"/>
          <p:cNvSpPr>
            <a:spLocks noGrp="1"/>
          </p:cNvSpPr>
          <p:nvPr>
            <p:ph idx="1"/>
          </p:nvPr>
        </p:nvSpPr>
        <p:spPr/>
        <p:txBody>
          <a:bodyPr/>
          <a:lstStyle/>
          <a:p>
            <a:r>
              <a:rPr lang="zh-CN" altLang="en-US" dirty="0"/>
              <a:t>高的热效率取决于高的涡轮进口温度，它受涡轮叶片材料的限制。对这些部件进行连续不断的冷却可以允许它们的环境工作温度超过材料的熔点而不影响叶片的整体性</a:t>
            </a:r>
            <a:r>
              <a:rPr lang="zh-CN" altLang="en-US" dirty="0" smtClean="0"/>
              <a:t>。</a:t>
            </a:r>
            <a:endParaRPr lang="en-US" altLang="zh-CN" dirty="0" smtClean="0"/>
          </a:p>
          <a:p>
            <a:r>
              <a:rPr lang="zh-CN" altLang="en-US" dirty="0" smtClean="0"/>
              <a:t>从</a:t>
            </a:r>
            <a:r>
              <a:rPr lang="zh-CN" altLang="en-US" dirty="0"/>
              <a:t>涡轮叶片向涡轮盘的热传导要求对轮盘加以冷却，从而防止热疲劳和不可控的膨胀率和收缩率</a:t>
            </a:r>
            <a:r>
              <a:rPr lang="zh-CN" altLang="en-US" dirty="0" smtClean="0"/>
              <a:t>。</a:t>
            </a:r>
            <a:endParaRPr lang="en-US" altLang="zh-CN" dirty="0" smtClean="0"/>
          </a:p>
          <a:p>
            <a:r>
              <a:rPr lang="zh-CN" altLang="en-US" dirty="0" smtClean="0"/>
              <a:t>涡</a:t>
            </a:r>
            <a:r>
              <a:rPr lang="zh-CN" altLang="en-US" dirty="0"/>
              <a:t>轮叶片的寿命不仅取决于它们的结构形式，而且还与冷却方法有关。因此内部流道的气流设计非常重要。</a:t>
            </a:r>
          </a:p>
        </p:txBody>
      </p:sp>
    </p:spTree>
    <p:extLst>
      <p:ext uri="{BB962C8B-B14F-4D97-AF65-F5344CB8AC3E}">
        <p14:creationId xmlns:p14="http://schemas.microsoft.com/office/powerpoint/2010/main" val="386986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41300" y="0"/>
            <a:ext cx="9154783" cy="6858000"/>
          </a:xfrm>
          <a:prstGeom prst="rect">
            <a:avLst/>
          </a:prstGeom>
        </p:spPr>
      </p:pic>
      <p:sp>
        <p:nvSpPr>
          <p:cNvPr id="8" name="文本框 7"/>
          <p:cNvSpPr txBox="1"/>
          <p:nvPr/>
        </p:nvSpPr>
        <p:spPr>
          <a:xfrm>
            <a:off x="181154" y="1161413"/>
            <a:ext cx="1015663" cy="4535175"/>
          </a:xfrm>
          <a:prstGeom prst="rect">
            <a:avLst/>
          </a:prstGeom>
          <a:solidFill>
            <a:schemeClr val="bg2"/>
          </a:solidFill>
        </p:spPr>
        <p:txBody>
          <a:bodyPr vert="eaVert"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HPT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转子冷却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343414" y="5181766"/>
            <a:ext cx="1181790"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4934309" y="4584614"/>
            <a:ext cx="310551" cy="65162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6780362" y="3920380"/>
            <a:ext cx="1703359" cy="11778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88545" y="5098211"/>
            <a:ext cx="1181790"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V="1">
            <a:off x="6455575" y="5582482"/>
            <a:ext cx="1829519" cy="4646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273785" y="5919324"/>
            <a:ext cx="1181790"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8" name="直接箭头连接符 17"/>
          <p:cNvCxnSpPr>
            <a:stCxn id="20" idx="0"/>
          </p:cNvCxnSpPr>
          <p:nvPr/>
        </p:nvCxnSpPr>
        <p:spPr>
          <a:xfrm flipH="1" flipV="1">
            <a:off x="8947000" y="3644335"/>
            <a:ext cx="772902" cy="68029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075538" y="4324629"/>
            <a:ext cx="1288728" cy="1200329"/>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级引气（通过</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根外部管路）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665482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高压涡轮转子叶片冷却</a:t>
            </a:r>
            <a:endParaRPr lang="zh-CN" altLang="en-US" dirty="0"/>
          </a:p>
        </p:txBody>
      </p:sp>
      <p:sp>
        <p:nvSpPr>
          <p:cNvPr id="3" name="内容占位符 2"/>
          <p:cNvSpPr>
            <a:spLocks noGrp="1"/>
          </p:cNvSpPr>
          <p:nvPr>
            <p:ph idx="1"/>
          </p:nvPr>
        </p:nvSpPr>
        <p:spPr/>
        <p:txBody>
          <a:bodyPr/>
          <a:lstStyle/>
          <a:p>
            <a:r>
              <a:rPr lang="zh-CN" altLang="en-US" dirty="0"/>
              <a:t>高压涡轮前旋转空气封严件提供一个封闭的腔室，引导高压压气机的排气流向高压涡轮盘和高压涡轮叶片实现冷却</a:t>
            </a:r>
            <a:r>
              <a:rPr lang="zh-CN" altLang="en-US" dirty="0" smtClean="0"/>
              <a:t>。</a:t>
            </a:r>
            <a:endParaRPr lang="en-US" altLang="zh-CN" dirty="0" smtClean="0"/>
          </a:p>
          <a:p>
            <a:r>
              <a:rPr lang="zh-CN" altLang="en-US" dirty="0" smtClean="0"/>
              <a:t>高</a:t>
            </a:r>
            <a:r>
              <a:rPr lang="zh-CN" altLang="en-US" dirty="0"/>
              <a:t>压涡轮转子叶片采用空芯叶片，采用多通道多路冷却模式。</a:t>
            </a:r>
          </a:p>
        </p:txBody>
      </p:sp>
    </p:spTree>
    <p:extLst>
      <p:ext uri="{BB962C8B-B14F-4D97-AF65-F5344CB8AC3E}">
        <p14:creationId xmlns:p14="http://schemas.microsoft.com/office/powerpoint/2010/main" val="427181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952500" y="452437"/>
            <a:ext cx="10287000" cy="5953125"/>
          </a:xfrm>
          <a:prstGeom prst="rect">
            <a:avLst/>
          </a:prstGeom>
        </p:spPr>
      </p:pic>
      <p:sp>
        <p:nvSpPr>
          <p:cNvPr id="8" name="文本框 7"/>
          <p:cNvSpPr txBox="1"/>
          <p:nvPr/>
        </p:nvSpPr>
        <p:spPr>
          <a:xfrm>
            <a:off x="114152" y="5832637"/>
            <a:ext cx="6105464"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HPT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转子叶片冷却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14152" y="102032"/>
            <a:ext cx="1973440" cy="2862322"/>
          </a:xfrm>
          <a:prstGeom prst="rect">
            <a:avLst/>
          </a:prstGeom>
          <a:solidFill>
            <a:schemeClr val="bg2"/>
          </a:solidFill>
        </p:spPr>
        <p:txBody>
          <a:bodyPr wrap="square" rtlCol="0">
            <a:spAutoFit/>
          </a:bodyPr>
          <a:lstStyle/>
          <a:p>
            <a:r>
              <a:rPr lang="zh-CN" altLang="en-US" dirty="0" smtClean="0">
                <a:solidFill>
                  <a:srgbClr val="002060"/>
                </a:solidFill>
                <a:latin typeface="方正超粗黑_GBK" panose="03000509000000000000" pitchFamily="65" charset="-122"/>
                <a:ea typeface="方正超粗黑_GBK" panose="03000509000000000000" pitchFamily="65" charset="-122"/>
              </a:rPr>
              <a:t>气</a:t>
            </a:r>
            <a:r>
              <a:rPr lang="zh-CN" altLang="en-US" dirty="0">
                <a:solidFill>
                  <a:srgbClr val="002060"/>
                </a:solidFill>
                <a:latin typeface="方正超粗黑_GBK" panose="03000509000000000000" pitchFamily="65" charset="-122"/>
                <a:ea typeface="方正超粗黑_GBK" panose="03000509000000000000" pitchFamily="65" charset="-122"/>
              </a:rPr>
              <a:t>流在叶片内部的各冷却腔室内迂回流动，对叶片进行充分冷却，最后空气从叶片前缘、后缘以及叶尖冷却孔排出，在叶片表面形成气膜，隔离燃气与高压涡轮叶片。</a:t>
            </a:r>
            <a:endParaRPr lang="zh-CN" altLang="en-US" dirty="0">
              <a:solidFill>
                <a:srgbClr val="00206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607947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高压涡轮盘的冷却</a:t>
            </a:r>
          </a:p>
        </p:txBody>
      </p:sp>
      <p:sp>
        <p:nvSpPr>
          <p:cNvPr id="3" name="内容占位符 2"/>
          <p:cNvSpPr>
            <a:spLocks noGrp="1"/>
          </p:cNvSpPr>
          <p:nvPr>
            <p:ph idx="1"/>
          </p:nvPr>
        </p:nvSpPr>
        <p:spPr/>
        <p:txBody>
          <a:bodyPr/>
          <a:lstStyle/>
          <a:p>
            <a:r>
              <a:rPr lang="zh-CN" altLang="en-US" dirty="0"/>
              <a:t>高压涡轮盘的冷却空气来自不同气源。高压涡轮外盘的前表面由高压压气机的排气冷却，外盘的后表面由高压压气机第</a:t>
            </a:r>
            <a:r>
              <a:rPr lang="en-US" altLang="zh-CN" dirty="0"/>
              <a:t>4</a:t>
            </a:r>
            <a:r>
              <a:rPr lang="zh-CN" altLang="en-US" dirty="0"/>
              <a:t>级引气冷却，此冷却空气通过四根外部冷却空气管道引入到低压涡轮进口导向叶片冷却空气进口，空气流过低压涡轮进口导向叶片，最后供往高压涡轮外盘的后表面，对其进行冷却。</a:t>
            </a:r>
          </a:p>
          <a:p>
            <a:r>
              <a:rPr lang="zh-CN" altLang="en-US" dirty="0"/>
              <a:t>高压涡轮盘内盘的冷却空气来自低压压气机排气。此冷却空气从高压压气机前轴的冷却孔进入，通过第</a:t>
            </a:r>
            <a:r>
              <a:rPr lang="en-US" altLang="zh-CN" dirty="0" smtClean="0"/>
              <a:t>3</a:t>
            </a:r>
            <a:r>
              <a:rPr lang="en-US" altLang="zh-CN" dirty="0" smtClean="0">
                <a:sym typeface="Symbol" panose="05050102010706020507" pitchFamily="18" charset="2"/>
              </a:rPr>
              <a:t></a:t>
            </a:r>
            <a:r>
              <a:rPr lang="en-US" altLang="zh-CN" dirty="0" smtClean="0"/>
              <a:t>9</a:t>
            </a:r>
            <a:r>
              <a:rPr lang="zh-CN" altLang="en-US" dirty="0"/>
              <a:t>级高压压气机盘，从高压转子内部环腔，流到高压涡轮内盘，对其进行冷却。流过高压涡轮内盘的冷却空气，流向第</a:t>
            </a:r>
            <a:r>
              <a:rPr lang="en-US" altLang="zh-CN" dirty="0"/>
              <a:t>3</a:t>
            </a:r>
            <a:r>
              <a:rPr lang="zh-CN" altLang="en-US" dirty="0"/>
              <a:t>，</a:t>
            </a:r>
            <a:r>
              <a:rPr lang="en-US" altLang="zh-CN" dirty="0"/>
              <a:t>4</a:t>
            </a:r>
            <a:r>
              <a:rPr lang="zh-CN" altLang="en-US" dirty="0"/>
              <a:t>级低压涡轮盘，对低压涡轮进行冷却，最后冷却空气排入燃气流。</a:t>
            </a:r>
          </a:p>
          <a:p>
            <a:endParaRPr lang="zh-CN" altLang="en-US" dirty="0"/>
          </a:p>
        </p:txBody>
      </p:sp>
    </p:spTree>
    <p:extLst>
      <p:ext uri="{BB962C8B-B14F-4D97-AF65-F5344CB8AC3E}">
        <p14:creationId xmlns:p14="http://schemas.microsoft.com/office/powerpoint/2010/main" val="3142660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41300" y="0"/>
            <a:ext cx="9154783" cy="6858000"/>
          </a:xfrm>
          <a:prstGeom prst="rect">
            <a:avLst/>
          </a:prstGeom>
        </p:spPr>
      </p:pic>
      <p:sp>
        <p:nvSpPr>
          <p:cNvPr id="8" name="文本框 7"/>
          <p:cNvSpPr txBox="1"/>
          <p:nvPr/>
        </p:nvSpPr>
        <p:spPr>
          <a:xfrm>
            <a:off x="181154" y="1161413"/>
            <a:ext cx="1015663" cy="4535175"/>
          </a:xfrm>
          <a:prstGeom prst="rect">
            <a:avLst/>
          </a:prstGeom>
          <a:solidFill>
            <a:schemeClr val="bg2"/>
          </a:solidFill>
        </p:spPr>
        <p:txBody>
          <a:bodyPr vert="eaVert"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HPT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盘冷却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343414" y="5181766"/>
            <a:ext cx="1181790"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V="1">
            <a:off x="4934309" y="4584614"/>
            <a:ext cx="310551" cy="65162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6780362" y="3920380"/>
            <a:ext cx="1703359" cy="11778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188545" y="5098211"/>
            <a:ext cx="1181790"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V="1">
            <a:off x="6455575" y="5582482"/>
            <a:ext cx="1829519" cy="46463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273785" y="5919324"/>
            <a:ext cx="1181790"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8" name="直接箭头连接符 17"/>
          <p:cNvCxnSpPr>
            <a:stCxn id="20" idx="1"/>
          </p:cNvCxnSpPr>
          <p:nvPr/>
        </p:nvCxnSpPr>
        <p:spPr>
          <a:xfrm flipH="1" flipV="1">
            <a:off x="8939556" y="3829001"/>
            <a:ext cx="1612282" cy="1554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551838" y="3384285"/>
            <a:ext cx="1288728" cy="1200329"/>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级引气（通过</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根外部管路）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V="1">
            <a:off x="6455575" y="5697844"/>
            <a:ext cx="3028226" cy="40614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61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37160"/>
            <a:ext cx="9601200" cy="6583680"/>
          </a:xfrm>
          <a:prstGeom prst="rect">
            <a:avLst/>
          </a:prstGeom>
        </p:spPr>
      </p:pic>
      <p:sp>
        <p:nvSpPr>
          <p:cNvPr id="8" name="文本框 7"/>
          <p:cNvSpPr txBox="1"/>
          <p:nvPr/>
        </p:nvSpPr>
        <p:spPr>
          <a:xfrm>
            <a:off x="2229899" y="5757500"/>
            <a:ext cx="7732203"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外盘后表面的冷却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968131" y="73649"/>
            <a:ext cx="1327002"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通过</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根外部管路引气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0" idx="3"/>
          </p:cNvCxnSpPr>
          <p:nvPr/>
        </p:nvCxnSpPr>
        <p:spPr>
          <a:xfrm>
            <a:off x="6295133" y="396815"/>
            <a:ext cx="202935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03038" y="3429000"/>
            <a:ext cx="2475753" cy="646331"/>
          </a:xfrm>
          <a:prstGeom prst="rect">
            <a:avLst/>
          </a:prstGeom>
          <a:solidFill>
            <a:schemeClr val="bg2"/>
          </a:solidFill>
        </p:spPr>
        <p:txBody>
          <a:bodyPr wrap="square" rtlCol="0">
            <a:spAutoFit/>
          </a:bodyPr>
          <a:lstStyle/>
          <a:p>
            <a:pPr indent="180000"/>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英尺加长杆的</a:t>
            </a:r>
            <a:r>
              <a:rPr lang="en-US" altLang="zh-CN" dirty="0" smtClean="0">
                <a:latin typeface="方正超粗黑_GBK" panose="03000509000000000000" pitchFamily="65" charset="-122"/>
                <a:ea typeface="方正超粗黑_GBK" panose="03000509000000000000" pitchFamily="65" charset="-122"/>
              </a:rPr>
              <a:t>3/4</a:t>
            </a:r>
            <a:r>
              <a:rPr lang="zh-CN" altLang="en-US" dirty="0" smtClean="0">
                <a:latin typeface="方正超粗黑_GBK" panose="03000509000000000000" pitchFamily="65" charset="-122"/>
                <a:ea typeface="方正超粗黑_GBK" panose="03000509000000000000" pitchFamily="65" charset="-122"/>
              </a:rPr>
              <a:t>英寸方形驱动工具</a:t>
            </a:r>
            <a:endParaRPr lang="zh-CN" altLang="en-US" dirty="0">
              <a:latin typeface="方正超粗黑_GBK" panose="03000509000000000000" pitchFamily="65" charset="-122"/>
              <a:ea typeface="方正超粗黑_GBK" panose="03000509000000000000" pitchFamily="65" charset="-122"/>
            </a:endParaRPr>
          </a:p>
        </p:txBody>
      </p:sp>
      <p:sp>
        <p:nvSpPr>
          <p:cNvPr id="9" name="圆角矩形 8"/>
          <p:cNvSpPr/>
          <p:nvPr/>
        </p:nvSpPr>
        <p:spPr>
          <a:xfrm>
            <a:off x="3411747" y="629728"/>
            <a:ext cx="979098" cy="34505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a:off x="7858665" y="3950898"/>
            <a:ext cx="1224950" cy="1244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083615" y="3766232"/>
            <a:ext cx="1889185"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HPT</a:t>
            </a:r>
            <a:r>
              <a:rPr lang="zh-CN" altLang="en-US" dirty="0" smtClean="0">
                <a:solidFill>
                  <a:srgbClr val="FF0000"/>
                </a:solidFill>
                <a:latin typeface="方正超粗黑_GBK" panose="03000509000000000000" pitchFamily="65" charset="-122"/>
                <a:ea typeface="方正超粗黑_GBK" panose="03000509000000000000" pitchFamily="65" charset="-122"/>
              </a:rPr>
              <a:t>外盘后表面</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66910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7975" t="14666" r="3809" b="35163"/>
          <a:stretch/>
        </p:blipFill>
        <p:spPr>
          <a:xfrm>
            <a:off x="235656" y="237491"/>
            <a:ext cx="6242781" cy="2669611"/>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41944"/>
          <a:stretch/>
        </p:blipFill>
        <p:spPr>
          <a:xfrm>
            <a:off x="6478437" y="0"/>
            <a:ext cx="5574102" cy="6583680"/>
          </a:xfrm>
          <a:prstGeom prst="rect">
            <a:avLst/>
          </a:prstGeom>
        </p:spPr>
      </p:pic>
      <p:sp>
        <p:nvSpPr>
          <p:cNvPr id="8" name="文本框 7"/>
          <p:cNvSpPr txBox="1"/>
          <p:nvPr/>
        </p:nvSpPr>
        <p:spPr>
          <a:xfrm>
            <a:off x="7236133" y="5714575"/>
            <a:ext cx="4779034"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HPT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盘的冷却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862715" y="2423206"/>
            <a:ext cx="2035806"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级引气口</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flipV="1">
            <a:off x="1243653" y="2280556"/>
            <a:ext cx="602400" cy="33324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4" idx="3"/>
          </p:cNvCxnSpPr>
          <p:nvPr/>
        </p:nvCxnSpPr>
        <p:spPr>
          <a:xfrm>
            <a:off x="4192430" y="503174"/>
            <a:ext cx="1304046" cy="3971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513956" y="318508"/>
            <a:ext cx="2678474"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en-US" altLang="zh-CN" dirty="0" smtClean="0">
                <a:solidFill>
                  <a:srgbClr val="FF0000"/>
                </a:solidFill>
                <a:latin typeface="方正超粗黑_GBK" panose="03000509000000000000" pitchFamily="65" charset="-122"/>
                <a:ea typeface="方正超粗黑_GBK" panose="03000509000000000000" pitchFamily="65" charset="-122"/>
              </a:rPr>
              <a:t>LPT</a:t>
            </a:r>
            <a:r>
              <a:rPr lang="zh-CN" altLang="en-US" dirty="0" smtClean="0">
                <a:solidFill>
                  <a:srgbClr val="FF0000"/>
                </a:solidFill>
                <a:latin typeface="方正超粗黑_GBK" panose="03000509000000000000" pitchFamily="65" charset="-122"/>
                <a:ea typeface="方正超粗黑_GBK" panose="03000509000000000000" pitchFamily="65" charset="-122"/>
              </a:rPr>
              <a:t>冷却空气进口</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右箭头 15"/>
          <p:cNvSpPr/>
          <p:nvPr/>
        </p:nvSpPr>
        <p:spPr>
          <a:xfrm rot="20052428">
            <a:off x="1578381" y="1064186"/>
            <a:ext cx="293298" cy="41952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21379831">
            <a:off x="2623879" y="837000"/>
            <a:ext cx="293298" cy="41952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899485">
            <a:off x="4066740" y="1316861"/>
            <a:ext cx="293298" cy="41952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899485">
            <a:off x="5101305" y="1453397"/>
            <a:ext cx="293298" cy="41952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16477409">
            <a:off x="5619906" y="966191"/>
            <a:ext cx="293298" cy="41952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flipV="1">
            <a:off x="5610026" y="397156"/>
            <a:ext cx="3806441" cy="43088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9057736" y="3847598"/>
            <a:ext cx="1135829" cy="3467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193565" y="3636811"/>
            <a:ext cx="1362960"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外边后表面</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6" name="直接箭头连接符 25"/>
          <p:cNvCxnSpPr>
            <a:stCxn id="28" idx="3"/>
          </p:cNvCxnSpPr>
          <p:nvPr/>
        </p:nvCxnSpPr>
        <p:spPr>
          <a:xfrm flipV="1">
            <a:off x="7086607" y="3901914"/>
            <a:ext cx="1536924" cy="3474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723647" y="4064706"/>
            <a:ext cx="1362960"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外边前表面</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9" name="直接箭头连接符 28"/>
          <p:cNvCxnSpPr>
            <a:stCxn id="31" idx="3"/>
          </p:cNvCxnSpPr>
          <p:nvPr/>
        </p:nvCxnSpPr>
        <p:spPr>
          <a:xfrm flipV="1">
            <a:off x="7513246" y="5026275"/>
            <a:ext cx="1049900" cy="20246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618492" y="4905569"/>
            <a:ext cx="1894754"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内盘前、后表面由</a:t>
            </a:r>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排气冷却</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216496" y="3144593"/>
            <a:ext cx="5337795" cy="3416320"/>
          </a:xfrm>
          <a:prstGeom prst="rect">
            <a:avLst/>
          </a:prstGeom>
          <a:solidFill>
            <a:schemeClr val="bg2"/>
          </a:solidFill>
        </p:spPr>
        <p:txBody>
          <a:bodyPr wrap="square" rtlCol="0">
            <a:spAutoFit/>
          </a:bodyPr>
          <a:lstStyle/>
          <a:p>
            <a:r>
              <a:rPr lang="zh-CN" altLang="en-US" dirty="0">
                <a:solidFill>
                  <a:srgbClr val="002060"/>
                </a:solidFill>
                <a:latin typeface="方正超粗黑_GBK" panose="03000509000000000000" pitchFamily="65" charset="-122"/>
                <a:ea typeface="方正超粗黑_GBK" panose="03000509000000000000" pitchFamily="65" charset="-122"/>
              </a:rPr>
              <a:t>高压涡轮盘的冷却空气来自不同气源。高压涡轮</a:t>
            </a:r>
            <a:r>
              <a:rPr lang="zh-CN" altLang="en-US" dirty="0">
                <a:solidFill>
                  <a:srgbClr val="FF0000"/>
                </a:solidFill>
                <a:latin typeface="方正超粗黑_GBK" panose="03000509000000000000" pitchFamily="65" charset="-122"/>
                <a:ea typeface="方正超粗黑_GBK" panose="03000509000000000000" pitchFamily="65" charset="-122"/>
              </a:rPr>
              <a:t>外</a:t>
            </a:r>
            <a:r>
              <a:rPr lang="zh-CN" altLang="en-US" dirty="0" smtClean="0">
                <a:solidFill>
                  <a:srgbClr val="FF0000"/>
                </a:solidFill>
                <a:latin typeface="方正超粗黑_GBK" panose="03000509000000000000" pitchFamily="65" charset="-122"/>
                <a:ea typeface="方正超粗黑_GBK" panose="03000509000000000000" pitchFamily="65" charset="-122"/>
              </a:rPr>
              <a:t>盘前</a:t>
            </a:r>
            <a:r>
              <a:rPr lang="zh-CN" altLang="en-US" dirty="0">
                <a:solidFill>
                  <a:srgbClr val="FF0000"/>
                </a:solidFill>
                <a:latin typeface="方正超粗黑_GBK" panose="03000509000000000000" pitchFamily="65" charset="-122"/>
                <a:ea typeface="方正超粗黑_GBK" panose="03000509000000000000" pitchFamily="65" charset="-122"/>
              </a:rPr>
              <a:t>表面</a:t>
            </a:r>
            <a:r>
              <a:rPr lang="zh-CN" altLang="en-US" dirty="0">
                <a:solidFill>
                  <a:srgbClr val="002060"/>
                </a:solidFill>
                <a:latin typeface="方正超粗黑_GBK" panose="03000509000000000000" pitchFamily="65" charset="-122"/>
                <a:ea typeface="方正超粗黑_GBK" panose="03000509000000000000" pitchFamily="65" charset="-122"/>
              </a:rPr>
              <a:t>由高压压气机的排气冷却，</a:t>
            </a:r>
            <a:r>
              <a:rPr lang="zh-CN" altLang="en-US" dirty="0">
                <a:solidFill>
                  <a:srgbClr val="FF0000"/>
                </a:solidFill>
                <a:latin typeface="方正超粗黑_GBK" panose="03000509000000000000" pitchFamily="65" charset="-122"/>
                <a:ea typeface="方正超粗黑_GBK" panose="03000509000000000000" pitchFamily="65" charset="-122"/>
              </a:rPr>
              <a:t>外</a:t>
            </a:r>
            <a:r>
              <a:rPr lang="zh-CN" altLang="en-US" dirty="0" smtClean="0">
                <a:solidFill>
                  <a:srgbClr val="FF0000"/>
                </a:solidFill>
                <a:latin typeface="方正超粗黑_GBK" panose="03000509000000000000" pitchFamily="65" charset="-122"/>
                <a:ea typeface="方正超粗黑_GBK" panose="03000509000000000000" pitchFamily="65" charset="-122"/>
              </a:rPr>
              <a:t>盘后</a:t>
            </a:r>
            <a:r>
              <a:rPr lang="zh-CN" altLang="en-US" dirty="0">
                <a:solidFill>
                  <a:srgbClr val="FF0000"/>
                </a:solidFill>
                <a:latin typeface="方正超粗黑_GBK" panose="03000509000000000000" pitchFamily="65" charset="-122"/>
                <a:ea typeface="方正超粗黑_GBK" panose="03000509000000000000" pitchFamily="65" charset="-122"/>
              </a:rPr>
              <a:t>表面</a:t>
            </a:r>
            <a:r>
              <a:rPr lang="zh-CN" altLang="en-US" dirty="0">
                <a:solidFill>
                  <a:srgbClr val="002060"/>
                </a:solidFill>
                <a:latin typeface="方正超粗黑_GBK" panose="03000509000000000000" pitchFamily="65" charset="-122"/>
                <a:ea typeface="方正超粗黑_GBK" panose="03000509000000000000" pitchFamily="65" charset="-122"/>
              </a:rPr>
              <a:t>由高压压气机第</a:t>
            </a:r>
            <a:r>
              <a:rPr lang="en-US" altLang="zh-CN" dirty="0">
                <a:solidFill>
                  <a:srgbClr val="002060"/>
                </a:solidFill>
                <a:latin typeface="方正超粗黑_GBK" panose="03000509000000000000" pitchFamily="65" charset="-122"/>
                <a:ea typeface="方正超粗黑_GBK" panose="03000509000000000000" pitchFamily="65" charset="-122"/>
              </a:rPr>
              <a:t>4</a:t>
            </a:r>
            <a:r>
              <a:rPr lang="zh-CN" altLang="en-US" dirty="0">
                <a:solidFill>
                  <a:srgbClr val="002060"/>
                </a:solidFill>
                <a:latin typeface="方正超粗黑_GBK" panose="03000509000000000000" pitchFamily="65" charset="-122"/>
                <a:ea typeface="方正超粗黑_GBK" panose="03000509000000000000" pitchFamily="65" charset="-122"/>
              </a:rPr>
              <a:t>级引气冷却，此冷却空气通</a:t>
            </a:r>
            <a:r>
              <a:rPr lang="zh-CN" altLang="en-US" dirty="0" smtClean="0">
                <a:solidFill>
                  <a:srgbClr val="002060"/>
                </a:solidFill>
                <a:latin typeface="方正超粗黑_GBK" panose="03000509000000000000" pitchFamily="65" charset="-122"/>
                <a:ea typeface="方正超粗黑_GBK" panose="03000509000000000000" pitchFamily="65" charset="-122"/>
              </a:rPr>
              <a:t>过</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根</a:t>
            </a:r>
            <a:r>
              <a:rPr lang="zh-CN" altLang="en-US" dirty="0">
                <a:solidFill>
                  <a:srgbClr val="002060"/>
                </a:solidFill>
                <a:latin typeface="方正超粗黑_GBK" panose="03000509000000000000" pitchFamily="65" charset="-122"/>
                <a:ea typeface="方正超粗黑_GBK" panose="03000509000000000000" pitchFamily="65" charset="-122"/>
              </a:rPr>
              <a:t>外部冷却空气管道引入到低压涡轮进口导向叶片冷却空气进口，空气流过低压涡轮进口导向叶片，最后供往高压涡轮外盘的后表面，对其进行冷却。</a:t>
            </a:r>
          </a:p>
          <a:p>
            <a:r>
              <a:rPr lang="zh-CN" altLang="en-US" dirty="0">
                <a:solidFill>
                  <a:srgbClr val="002060"/>
                </a:solidFill>
                <a:latin typeface="方正超粗黑_GBK" panose="03000509000000000000" pitchFamily="65" charset="-122"/>
                <a:ea typeface="方正超粗黑_GBK" panose="03000509000000000000" pitchFamily="65" charset="-122"/>
              </a:rPr>
              <a:t>高压涡轮盘</a:t>
            </a:r>
            <a:r>
              <a:rPr lang="zh-CN" altLang="en-US" dirty="0">
                <a:solidFill>
                  <a:srgbClr val="FF0000"/>
                </a:solidFill>
                <a:latin typeface="方正超粗黑_GBK" panose="03000509000000000000" pitchFamily="65" charset="-122"/>
                <a:ea typeface="方正超粗黑_GBK" panose="03000509000000000000" pitchFamily="65" charset="-122"/>
              </a:rPr>
              <a:t>内盘</a:t>
            </a:r>
            <a:r>
              <a:rPr lang="zh-CN" altLang="en-US" dirty="0">
                <a:solidFill>
                  <a:srgbClr val="002060"/>
                </a:solidFill>
                <a:latin typeface="方正超粗黑_GBK" panose="03000509000000000000" pitchFamily="65" charset="-122"/>
                <a:ea typeface="方正超粗黑_GBK" panose="03000509000000000000" pitchFamily="65" charset="-122"/>
              </a:rPr>
              <a:t>的冷却空气来自低压压气机排气。此冷却空气从高压压气机前轴的冷却孔进入，通过第</a:t>
            </a:r>
            <a:r>
              <a:rPr lang="en-US" altLang="zh-CN" dirty="0" smtClean="0">
                <a:solidFill>
                  <a:srgbClr val="002060"/>
                </a:solidFill>
                <a:latin typeface="方正超粗黑_GBK" panose="03000509000000000000" pitchFamily="65" charset="-122"/>
                <a:ea typeface="方正超粗黑_GBK" panose="03000509000000000000" pitchFamily="65" charset="-122"/>
              </a:rPr>
              <a:t>3</a:t>
            </a:r>
            <a:r>
              <a:rPr lang="en-US" altLang="zh-CN" dirty="0" smtClean="0">
                <a:solidFill>
                  <a:srgbClr val="002060"/>
                </a:solidFill>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solidFill>
                  <a:srgbClr val="002060"/>
                </a:solidFill>
                <a:latin typeface="方正超粗黑_GBK" panose="03000509000000000000" pitchFamily="65" charset="-122"/>
                <a:ea typeface="方正超粗黑_GBK" panose="03000509000000000000" pitchFamily="65" charset="-122"/>
              </a:rPr>
              <a:t>9</a:t>
            </a:r>
            <a:r>
              <a:rPr lang="zh-CN" altLang="en-US" dirty="0">
                <a:solidFill>
                  <a:srgbClr val="002060"/>
                </a:solidFill>
                <a:latin typeface="方正超粗黑_GBK" panose="03000509000000000000" pitchFamily="65" charset="-122"/>
                <a:ea typeface="方正超粗黑_GBK" panose="03000509000000000000" pitchFamily="65" charset="-122"/>
              </a:rPr>
              <a:t>级高压压气机盘，从高压转子内部环腔，流到高压涡轮内盘，对其进行冷却。流过高压涡轮内盘的冷却空气，流向第</a:t>
            </a:r>
            <a:r>
              <a:rPr lang="en-US" altLang="zh-CN" dirty="0">
                <a:solidFill>
                  <a:srgbClr val="002060"/>
                </a:solidFill>
                <a:latin typeface="方正超粗黑_GBK" panose="03000509000000000000" pitchFamily="65" charset="-122"/>
                <a:ea typeface="方正超粗黑_GBK" panose="03000509000000000000" pitchFamily="65" charset="-122"/>
              </a:rPr>
              <a:t>3</a:t>
            </a:r>
            <a:r>
              <a:rPr lang="zh-CN" altLang="en-US" dirty="0">
                <a:solidFill>
                  <a:srgbClr val="002060"/>
                </a:solidFill>
                <a:latin typeface="方正超粗黑_GBK" panose="03000509000000000000" pitchFamily="65" charset="-122"/>
                <a:ea typeface="方正超粗黑_GBK" panose="03000509000000000000" pitchFamily="65" charset="-122"/>
              </a:rPr>
              <a:t>，</a:t>
            </a:r>
            <a:r>
              <a:rPr lang="en-US" altLang="zh-CN" dirty="0">
                <a:solidFill>
                  <a:srgbClr val="002060"/>
                </a:solidFill>
                <a:latin typeface="方正超粗黑_GBK" panose="03000509000000000000" pitchFamily="65" charset="-122"/>
                <a:ea typeface="方正超粗黑_GBK" panose="03000509000000000000" pitchFamily="65" charset="-122"/>
              </a:rPr>
              <a:t>4</a:t>
            </a:r>
            <a:r>
              <a:rPr lang="zh-CN" altLang="en-US" dirty="0">
                <a:solidFill>
                  <a:srgbClr val="002060"/>
                </a:solidFill>
                <a:latin typeface="方正超粗黑_GBK" panose="03000509000000000000" pitchFamily="65" charset="-122"/>
                <a:ea typeface="方正超粗黑_GBK" panose="03000509000000000000" pitchFamily="65" charset="-122"/>
              </a:rPr>
              <a:t>级低压涡轮盘，对低压涡轮进行冷却，最后冷却空气排入燃气流。</a:t>
            </a:r>
          </a:p>
        </p:txBody>
      </p:sp>
      <p:pic>
        <p:nvPicPr>
          <p:cNvPr id="36" name="图片 35"/>
          <p:cNvPicPr>
            <a:picLocks noChangeAspect="1"/>
          </p:cNvPicPr>
          <p:nvPr/>
        </p:nvPicPr>
        <p:blipFill>
          <a:blip r:embed="rId4"/>
          <a:stretch>
            <a:fillRect/>
          </a:stretch>
        </p:blipFill>
        <p:spPr>
          <a:xfrm>
            <a:off x="10446587" y="1012871"/>
            <a:ext cx="1568580" cy="1695613"/>
          </a:xfrm>
          <a:prstGeom prst="rect">
            <a:avLst/>
          </a:prstGeom>
        </p:spPr>
      </p:pic>
    </p:spTree>
    <p:extLst>
      <p:ext uri="{BB962C8B-B14F-4D97-AF65-F5344CB8AC3E}">
        <p14:creationId xmlns:p14="http://schemas.microsoft.com/office/powerpoint/2010/main" val="924911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876" y="270510"/>
            <a:ext cx="8770620" cy="6316980"/>
          </a:xfrm>
          <a:prstGeom prst="rect">
            <a:avLst/>
          </a:prstGeom>
        </p:spPr>
      </p:pic>
      <p:sp>
        <p:nvSpPr>
          <p:cNvPr id="8" name="文本框 7"/>
          <p:cNvSpPr txBox="1"/>
          <p:nvPr/>
        </p:nvSpPr>
        <p:spPr>
          <a:xfrm>
            <a:off x="209532" y="1690036"/>
            <a:ext cx="1015663" cy="3477929"/>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空气系统</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492219" y="111749"/>
            <a:ext cx="6732932" cy="1200329"/>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发动机空气系统定义为那些对发动机推力的产生无直接影响的空气流。对于发动机的安全和有效工</a:t>
            </a:r>
            <a:r>
              <a:rPr lang="zh-CN" altLang="en-US" dirty="0" smtClean="0">
                <a:latin typeface="方正超粗黑_GBK" panose="03000509000000000000" pitchFamily="65" charset="-122"/>
                <a:ea typeface="方正超粗黑_GBK" panose="03000509000000000000" pitchFamily="65" charset="-122"/>
              </a:rPr>
              <a:t>作。该</a:t>
            </a:r>
            <a:r>
              <a:rPr lang="zh-CN" altLang="en-US" dirty="0">
                <a:latin typeface="方正超粗黑_GBK" panose="03000509000000000000" pitchFamily="65" charset="-122"/>
                <a:ea typeface="方正超粗黑_GBK" panose="03000509000000000000" pitchFamily="65" charset="-122"/>
              </a:rPr>
              <a:t>系统具有如下重要功</a:t>
            </a:r>
            <a:r>
              <a:rPr lang="zh-CN" altLang="en-US" dirty="0" smtClean="0">
                <a:latin typeface="方正超粗黑_GBK" panose="03000509000000000000" pitchFamily="65" charset="-122"/>
                <a:ea typeface="方正超粗黑_GBK" panose="03000509000000000000" pitchFamily="65" charset="-122"/>
              </a:rPr>
              <a:t>能，包</a:t>
            </a:r>
            <a:r>
              <a:rPr lang="zh-CN" altLang="en-US" dirty="0">
                <a:latin typeface="方正超粗黑_GBK" panose="03000509000000000000" pitchFamily="65" charset="-122"/>
                <a:ea typeface="方正超粗黑_GBK" panose="03000509000000000000" pitchFamily="65" charset="-122"/>
              </a:rPr>
              <a:t>括：发动机的内部冷却和附件的冷却，轴承腔封严，防止热的燃气吸入涡轮盘的空腔，压气机气流控制和控制涡轮间隙</a:t>
            </a:r>
            <a:endParaRPr lang="zh-CN" altLang="en-US" dirty="0">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7572513" y="1312078"/>
            <a:ext cx="4357819" cy="3139321"/>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发动机空气系统主要包括：</a:t>
            </a:r>
          </a:p>
          <a:p>
            <a:pPr indent="180000"/>
            <a:r>
              <a:rPr lang="en-US" altLang="zh-CN" dirty="0">
                <a:latin typeface="方正超粗黑_GBK" panose="03000509000000000000" pitchFamily="65" charset="-122"/>
                <a:ea typeface="方正超粗黑_GBK" panose="03000509000000000000" pitchFamily="65" charset="-122"/>
              </a:rPr>
              <a:t>1. </a:t>
            </a:r>
            <a:r>
              <a:rPr lang="zh-CN" altLang="en-US" dirty="0">
                <a:latin typeface="方正超粗黑_GBK" panose="03000509000000000000" pitchFamily="65" charset="-122"/>
                <a:ea typeface="方正超粗黑_GBK" panose="03000509000000000000" pitchFamily="65" charset="-122"/>
              </a:rPr>
              <a:t>轴承腔封严</a:t>
            </a:r>
          </a:p>
          <a:p>
            <a:pPr indent="180000"/>
            <a:r>
              <a:rPr lang="en-US" altLang="zh-CN" dirty="0">
                <a:latin typeface="方正超粗黑_GBK" panose="03000509000000000000" pitchFamily="65" charset="-122"/>
                <a:ea typeface="方正超粗黑_GBK" panose="03000509000000000000" pitchFamily="65" charset="-122"/>
              </a:rPr>
              <a:t>2. </a:t>
            </a:r>
            <a:r>
              <a:rPr lang="zh-CN" altLang="en-US" dirty="0">
                <a:latin typeface="方正超粗黑_GBK" panose="03000509000000000000" pitchFamily="65" charset="-122"/>
                <a:ea typeface="方正超粗黑_GBK" panose="03000509000000000000" pitchFamily="65" charset="-122"/>
              </a:rPr>
              <a:t>发动机内部附件冷却</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）发动机内部附件冷却</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）发动机外部附件冷却</a:t>
            </a:r>
          </a:p>
          <a:p>
            <a:pPr indent="180000"/>
            <a:r>
              <a:rPr lang="en-US" altLang="zh-CN" dirty="0">
                <a:latin typeface="方正超粗黑_GBK" panose="03000509000000000000" pitchFamily="65" charset="-122"/>
                <a:ea typeface="方正超粗黑_GBK" panose="03000509000000000000" pitchFamily="65" charset="-122"/>
              </a:rPr>
              <a:t>3. </a:t>
            </a:r>
            <a:r>
              <a:rPr lang="zh-CN" altLang="en-US" dirty="0">
                <a:latin typeface="方正超粗黑_GBK" panose="03000509000000000000" pitchFamily="65" charset="-122"/>
                <a:ea typeface="方正超粗黑_GBK" panose="03000509000000000000" pitchFamily="65" charset="-122"/>
              </a:rPr>
              <a:t>涡轮间隙控制</a:t>
            </a:r>
          </a:p>
          <a:p>
            <a:pPr indent="180000"/>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高压涡轮主动间隙控制（</a:t>
            </a:r>
            <a:r>
              <a:rPr lang="en-US" altLang="zh-CN" dirty="0">
                <a:latin typeface="方正超粗黑_GBK" panose="03000509000000000000" pitchFamily="65" charset="-122"/>
                <a:ea typeface="方正超粗黑_GBK" panose="03000509000000000000" pitchFamily="65" charset="-122"/>
              </a:rPr>
              <a:t>HPTACC</a:t>
            </a:r>
            <a:r>
              <a:rPr lang="zh-CN" altLang="en-US" dirty="0">
                <a:latin typeface="方正超粗黑_GBK" panose="03000509000000000000" pitchFamily="65" charset="-122"/>
                <a:ea typeface="方正超粗黑_GBK" panose="03000509000000000000" pitchFamily="65" charset="-122"/>
              </a:rPr>
              <a:t>）</a:t>
            </a:r>
          </a:p>
          <a:p>
            <a:pPr indent="180000"/>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低压涡轮主动间隙控制（</a:t>
            </a:r>
            <a:r>
              <a:rPr lang="en-US" altLang="zh-CN" dirty="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a:t>
            </a:r>
          </a:p>
          <a:p>
            <a:pPr indent="180000"/>
            <a:r>
              <a:rPr lang="en-US" altLang="zh-CN" dirty="0">
                <a:latin typeface="方正超粗黑_GBK" panose="03000509000000000000" pitchFamily="65" charset="-122"/>
                <a:ea typeface="方正超粗黑_GBK" panose="03000509000000000000" pitchFamily="65" charset="-122"/>
              </a:rPr>
              <a:t>4, </a:t>
            </a:r>
            <a:r>
              <a:rPr lang="zh-CN" altLang="en-US" dirty="0">
                <a:latin typeface="方正超粗黑_GBK" panose="03000509000000000000" pitchFamily="65" charset="-122"/>
                <a:ea typeface="方正超粗黑_GBK" panose="03000509000000000000" pitchFamily="65" charset="-122"/>
              </a:rPr>
              <a:t>压气机控制</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）可调静子叶片（</a:t>
            </a:r>
            <a:r>
              <a:rPr lang="en-US" altLang="zh-CN" dirty="0">
                <a:latin typeface="方正超粗黑_GBK" panose="03000509000000000000" pitchFamily="65" charset="-122"/>
                <a:ea typeface="方正超粗黑_GBK" panose="03000509000000000000" pitchFamily="65" charset="-122"/>
              </a:rPr>
              <a:t>VSV</a:t>
            </a:r>
            <a:r>
              <a:rPr lang="zh-CN" altLang="en-US" dirty="0">
                <a:latin typeface="方正超粗黑_GBK" panose="03000509000000000000" pitchFamily="65" charset="-122"/>
                <a:ea typeface="方正超粗黑_GBK" panose="03000509000000000000" pitchFamily="65" charset="-122"/>
              </a:rPr>
              <a:t>）系统</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）可调放气阀（</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）系统</a:t>
            </a:r>
          </a:p>
        </p:txBody>
      </p:sp>
    </p:spTree>
    <p:extLst>
      <p:ext uri="{BB962C8B-B14F-4D97-AF65-F5344CB8AC3E}">
        <p14:creationId xmlns:p14="http://schemas.microsoft.com/office/powerpoint/2010/main" val="3186602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7975" t="14666" r="3809" b="35163"/>
          <a:stretch/>
        </p:blipFill>
        <p:spPr>
          <a:xfrm>
            <a:off x="235656" y="237491"/>
            <a:ext cx="6242781" cy="2669611"/>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41944"/>
          <a:stretch/>
        </p:blipFill>
        <p:spPr>
          <a:xfrm>
            <a:off x="6478437" y="0"/>
            <a:ext cx="5574102" cy="6583680"/>
          </a:xfrm>
          <a:prstGeom prst="rect">
            <a:avLst/>
          </a:prstGeom>
        </p:spPr>
      </p:pic>
      <p:sp>
        <p:nvSpPr>
          <p:cNvPr id="8" name="文本框 7"/>
          <p:cNvSpPr txBox="1"/>
          <p:nvPr/>
        </p:nvSpPr>
        <p:spPr>
          <a:xfrm>
            <a:off x="5987456" y="5714575"/>
            <a:ext cx="6027711"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进口导向叶片</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862715" y="2423206"/>
            <a:ext cx="2035806"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级引气口</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flipV="1">
            <a:off x="1243653" y="2280556"/>
            <a:ext cx="602400" cy="33324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4" idx="3"/>
          </p:cNvCxnSpPr>
          <p:nvPr/>
        </p:nvCxnSpPr>
        <p:spPr>
          <a:xfrm>
            <a:off x="4192430" y="503174"/>
            <a:ext cx="1304046" cy="39715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513956" y="318508"/>
            <a:ext cx="2678474"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en-US" altLang="zh-CN" dirty="0" smtClean="0">
                <a:solidFill>
                  <a:srgbClr val="FF0000"/>
                </a:solidFill>
                <a:latin typeface="方正超粗黑_GBK" panose="03000509000000000000" pitchFamily="65" charset="-122"/>
                <a:ea typeface="方正超粗黑_GBK" panose="03000509000000000000" pitchFamily="65" charset="-122"/>
              </a:rPr>
              <a:t>LPT</a:t>
            </a:r>
            <a:r>
              <a:rPr lang="zh-CN" altLang="en-US" dirty="0" smtClean="0">
                <a:solidFill>
                  <a:srgbClr val="FF0000"/>
                </a:solidFill>
                <a:latin typeface="方正超粗黑_GBK" panose="03000509000000000000" pitchFamily="65" charset="-122"/>
                <a:ea typeface="方正超粗黑_GBK" panose="03000509000000000000" pitchFamily="65" charset="-122"/>
              </a:rPr>
              <a:t>冷却空气进口</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右箭头 15"/>
          <p:cNvSpPr/>
          <p:nvPr/>
        </p:nvSpPr>
        <p:spPr>
          <a:xfrm rot="20052428">
            <a:off x="1578381" y="1064186"/>
            <a:ext cx="293298" cy="41952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21379831">
            <a:off x="2623879" y="837000"/>
            <a:ext cx="293298" cy="41952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899485">
            <a:off x="4066740" y="1316861"/>
            <a:ext cx="293298" cy="41952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899485">
            <a:off x="5101305" y="1453397"/>
            <a:ext cx="293298" cy="41952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16477409">
            <a:off x="5619906" y="966191"/>
            <a:ext cx="293298" cy="41952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flipV="1">
            <a:off x="5610026" y="397156"/>
            <a:ext cx="3806441" cy="43088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9057736" y="3847598"/>
            <a:ext cx="1135829" cy="3467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193565" y="3636811"/>
            <a:ext cx="1362960"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外边后表面</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6" name="直接箭头连接符 25"/>
          <p:cNvCxnSpPr>
            <a:stCxn id="28" idx="3"/>
          </p:cNvCxnSpPr>
          <p:nvPr/>
        </p:nvCxnSpPr>
        <p:spPr>
          <a:xfrm flipV="1">
            <a:off x="7086607" y="3901914"/>
            <a:ext cx="1536924" cy="34745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723647" y="4064706"/>
            <a:ext cx="1362960"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外边前表面</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9" name="直接箭头连接符 28"/>
          <p:cNvCxnSpPr>
            <a:stCxn id="31" idx="3"/>
          </p:cNvCxnSpPr>
          <p:nvPr/>
        </p:nvCxnSpPr>
        <p:spPr>
          <a:xfrm flipV="1">
            <a:off x="7513246" y="5026275"/>
            <a:ext cx="1049900" cy="20246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618492" y="4905569"/>
            <a:ext cx="1894754"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内盘前、后表面由</a:t>
            </a:r>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排气冷却</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168749" y="3291840"/>
            <a:ext cx="5337795" cy="1754326"/>
          </a:xfrm>
          <a:prstGeom prst="rect">
            <a:avLst/>
          </a:prstGeom>
          <a:solidFill>
            <a:schemeClr val="bg2"/>
          </a:solidFill>
        </p:spPr>
        <p:txBody>
          <a:bodyPr wrap="square" rtlCol="0">
            <a:spAutoFit/>
          </a:bodyPr>
          <a:lstStyle/>
          <a:p>
            <a:r>
              <a:rPr lang="zh-CN" altLang="en-US" dirty="0">
                <a:solidFill>
                  <a:srgbClr val="002060"/>
                </a:solidFill>
                <a:latin typeface="方正超粗黑_GBK" panose="03000509000000000000" pitchFamily="65" charset="-122"/>
                <a:ea typeface="方正超粗黑_GBK" panose="03000509000000000000" pitchFamily="65" charset="-122"/>
              </a:rPr>
              <a:t>高压压气机第</a:t>
            </a:r>
            <a:r>
              <a:rPr lang="en-US" altLang="zh-CN" dirty="0">
                <a:solidFill>
                  <a:srgbClr val="002060"/>
                </a:solidFill>
                <a:latin typeface="方正超粗黑_GBK" panose="03000509000000000000" pitchFamily="65" charset="-122"/>
                <a:ea typeface="方正超粗黑_GBK" panose="03000509000000000000" pitchFamily="65" charset="-122"/>
              </a:rPr>
              <a:t>4</a:t>
            </a:r>
            <a:r>
              <a:rPr lang="zh-CN" altLang="en-US" dirty="0">
                <a:solidFill>
                  <a:srgbClr val="002060"/>
                </a:solidFill>
                <a:latin typeface="方正超粗黑_GBK" panose="03000509000000000000" pitchFamily="65" charset="-122"/>
                <a:ea typeface="方正超粗黑_GBK" panose="03000509000000000000" pitchFamily="65" charset="-122"/>
              </a:rPr>
              <a:t>级冷却空气通</a:t>
            </a:r>
            <a:r>
              <a:rPr lang="zh-CN" altLang="en-US" dirty="0" smtClean="0">
                <a:solidFill>
                  <a:srgbClr val="002060"/>
                </a:solidFill>
                <a:latin typeface="方正超粗黑_GBK" panose="03000509000000000000" pitchFamily="65" charset="-122"/>
                <a:ea typeface="方正超粗黑_GBK" panose="03000509000000000000" pitchFamily="65" charset="-122"/>
              </a:rPr>
              <a:t>过</a:t>
            </a:r>
            <a:r>
              <a:rPr lang="en-US" altLang="zh-CN" dirty="0" smtClean="0">
                <a:solidFill>
                  <a:srgbClr val="002060"/>
                </a:solidFill>
                <a:latin typeface="方正超粗黑_GBK" panose="03000509000000000000" pitchFamily="65" charset="-122"/>
                <a:ea typeface="方正超粗黑_GBK" panose="03000509000000000000" pitchFamily="65" charset="-122"/>
              </a:rPr>
              <a:t>4</a:t>
            </a:r>
            <a:r>
              <a:rPr lang="zh-CN" altLang="en-US" dirty="0" smtClean="0">
                <a:solidFill>
                  <a:srgbClr val="002060"/>
                </a:solidFill>
                <a:latin typeface="方正超粗黑_GBK" panose="03000509000000000000" pitchFamily="65" charset="-122"/>
                <a:ea typeface="方正超粗黑_GBK" panose="03000509000000000000" pitchFamily="65" charset="-122"/>
              </a:rPr>
              <a:t>根</a:t>
            </a:r>
            <a:r>
              <a:rPr lang="zh-CN" altLang="en-US" dirty="0">
                <a:solidFill>
                  <a:srgbClr val="002060"/>
                </a:solidFill>
                <a:latin typeface="方正超粗黑_GBK" panose="03000509000000000000" pitchFamily="65" charset="-122"/>
                <a:ea typeface="方正超粗黑_GBK" panose="03000509000000000000" pitchFamily="65" charset="-122"/>
              </a:rPr>
              <a:t>外部管道，引入到低压涡轮进口导向叶片内的冷却空气管道，一部分冷却空气从叶片后缘的小孔排出，另一部分冷却空气流过叶片，从叶片根部和内封严件排出以冷却高压涡轮盘的后表面；排出的空气也流过静止空气封严，冷却低压涡轮转子。</a:t>
            </a:r>
          </a:p>
        </p:txBody>
      </p:sp>
    </p:spTree>
    <p:extLst>
      <p:ext uri="{BB962C8B-B14F-4D97-AF65-F5344CB8AC3E}">
        <p14:creationId xmlns:p14="http://schemas.microsoft.com/office/powerpoint/2010/main" val="189633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41944"/>
          <a:stretch/>
        </p:blipFill>
        <p:spPr>
          <a:xfrm>
            <a:off x="155277" y="58659"/>
            <a:ext cx="5574102" cy="6583680"/>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349705" y="5634229"/>
            <a:ext cx="4497297"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转子冷却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017961" y="2309035"/>
            <a:ext cx="1176171" cy="923330"/>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en-US" altLang="zh-CN" dirty="0" smtClean="0">
                <a:solidFill>
                  <a:srgbClr val="FF0000"/>
                </a:solidFill>
                <a:latin typeface="方正超粗黑_GBK" panose="03000509000000000000" pitchFamily="65" charset="-122"/>
                <a:ea typeface="方正超粗黑_GBK" panose="03000509000000000000" pitchFamily="65" charset="-122"/>
              </a:rPr>
              <a:t>LPT</a:t>
            </a:r>
            <a:r>
              <a:rPr lang="zh-CN" altLang="en-US" dirty="0" smtClean="0">
                <a:solidFill>
                  <a:srgbClr val="FF0000"/>
                </a:solidFill>
                <a:latin typeface="方正超粗黑_GBK" panose="03000509000000000000" pitchFamily="65" charset="-122"/>
                <a:ea typeface="方正超粗黑_GBK" panose="03000509000000000000" pitchFamily="65" charset="-122"/>
              </a:rPr>
              <a:t>进口导向叶片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0" idx="0"/>
          </p:cNvCxnSpPr>
          <p:nvPr/>
        </p:nvCxnSpPr>
        <p:spPr>
          <a:xfrm flipH="1" flipV="1">
            <a:off x="3942273" y="1958071"/>
            <a:ext cx="663774" cy="35096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109143" y="5328317"/>
            <a:ext cx="2475753" cy="646331"/>
          </a:xfrm>
          <a:prstGeom prst="rect">
            <a:avLst/>
          </a:prstGeom>
          <a:solidFill>
            <a:schemeClr val="bg2"/>
          </a:solidFill>
        </p:spPr>
        <p:txBody>
          <a:bodyPr wrap="square" rtlCol="0">
            <a:spAutoFit/>
          </a:bodyPr>
          <a:lstStyle/>
          <a:p>
            <a:pPr indent="180000"/>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英尺加长杆的</a:t>
            </a:r>
            <a:r>
              <a:rPr lang="en-US" altLang="zh-CN" dirty="0" smtClean="0">
                <a:latin typeface="方正超粗黑_GBK" panose="03000509000000000000" pitchFamily="65" charset="-122"/>
                <a:ea typeface="方正超粗黑_GBK" panose="03000509000000000000" pitchFamily="65" charset="-122"/>
              </a:rPr>
              <a:t>3/4</a:t>
            </a:r>
            <a:r>
              <a:rPr lang="zh-CN" altLang="en-US" dirty="0" smtClean="0">
                <a:latin typeface="方正超粗黑_GBK" panose="03000509000000000000" pitchFamily="65" charset="-122"/>
                <a:ea typeface="方正超粗黑_GBK" panose="03000509000000000000" pitchFamily="65" charset="-122"/>
              </a:rPr>
              <a:t>英寸方形驱动工具</a:t>
            </a:r>
            <a:endParaRPr lang="zh-CN" altLang="en-US" dirty="0">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3"/>
          <a:stretch>
            <a:fillRect/>
          </a:stretch>
        </p:blipFill>
        <p:spPr>
          <a:xfrm>
            <a:off x="5476611" y="163901"/>
            <a:ext cx="5083666" cy="5305246"/>
          </a:xfrm>
          <a:prstGeom prst="rect">
            <a:avLst/>
          </a:prstGeom>
        </p:spPr>
      </p:pic>
      <p:sp>
        <p:nvSpPr>
          <p:cNvPr id="4" name="右箭头 3"/>
          <p:cNvSpPr/>
          <p:nvPr/>
        </p:nvSpPr>
        <p:spPr>
          <a:xfrm>
            <a:off x="6448565" y="3091707"/>
            <a:ext cx="345057" cy="258792"/>
          </a:xfrm>
          <a:prstGeom prst="rightArrow">
            <a:avLst/>
          </a:prstGeom>
          <a:solidFill>
            <a:schemeClr val="accent4"/>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4471925">
            <a:off x="6105315" y="753950"/>
            <a:ext cx="345057" cy="258792"/>
          </a:xfrm>
          <a:prstGeom prst="rightArrow">
            <a:avLst/>
          </a:prstGeom>
          <a:solidFill>
            <a:schemeClr val="accent4"/>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4471925">
            <a:off x="6481541" y="1340545"/>
            <a:ext cx="345057" cy="258792"/>
          </a:xfrm>
          <a:prstGeom prst="rightArrow">
            <a:avLst/>
          </a:prstGeom>
          <a:solidFill>
            <a:schemeClr val="accent4"/>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5131546">
            <a:off x="6523063" y="1828674"/>
            <a:ext cx="345057" cy="258792"/>
          </a:xfrm>
          <a:prstGeom prst="rightArrow">
            <a:avLst/>
          </a:prstGeom>
          <a:solidFill>
            <a:schemeClr val="accent4"/>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5400000">
            <a:off x="6251205" y="2375716"/>
            <a:ext cx="345057" cy="258792"/>
          </a:xfrm>
          <a:prstGeom prst="rightArrow">
            <a:avLst/>
          </a:prstGeom>
          <a:solidFill>
            <a:schemeClr val="accent4"/>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17331862">
            <a:off x="6665524" y="2583565"/>
            <a:ext cx="345057" cy="258792"/>
          </a:xfrm>
          <a:prstGeom prst="rightArrow">
            <a:avLst/>
          </a:prstGeom>
          <a:solidFill>
            <a:schemeClr val="accent4"/>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17331862">
            <a:off x="7544619" y="2687128"/>
            <a:ext cx="345057" cy="258792"/>
          </a:xfrm>
          <a:prstGeom prst="rightArrow">
            <a:avLst/>
          </a:prstGeom>
          <a:solidFill>
            <a:schemeClr val="accent4"/>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17331862">
            <a:off x="8027716" y="2583566"/>
            <a:ext cx="345057" cy="258792"/>
          </a:xfrm>
          <a:prstGeom prst="rightArrow">
            <a:avLst/>
          </a:prstGeom>
          <a:solidFill>
            <a:schemeClr val="accent4"/>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stCxn id="10" idx="0"/>
          </p:cNvCxnSpPr>
          <p:nvPr/>
        </p:nvCxnSpPr>
        <p:spPr>
          <a:xfrm flipV="1">
            <a:off x="4606047" y="1924318"/>
            <a:ext cx="1877300" cy="38471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35" idx="1"/>
          </p:cNvCxnSpPr>
          <p:nvPr/>
        </p:nvCxnSpPr>
        <p:spPr>
          <a:xfrm flipH="1">
            <a:off x="7189789" y="1736229"/>
            <a:ext cx="3493660" cy="2218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998297" y="1591306"/>
            <a:ext cx="371127"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1" name="文本框 30"/>
          <p:cNvSpPr txBox="1"/>
          <p:nvPr/>
        </p:nvSpPr>
        <p:spPr>
          <a:xfrm>
            <a:off x="7790952" y="1366897"/>
            <a:ext cx="371127"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8683549" y="1013630"/>
            <a:ext cx="371127"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3</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3" name="文本框 32"/>
          <p:cNvSpPr txBox="1"/>
          <p:nvPr/>
        </p:nvSpPr>
        <p:spPr>
          <a:xfrm>
            <a:off x="9572475" y="826946"/>
            <a:ext cx="371127" cy="369332"/>
          </a:xfrm>
          <a:prstGeom prst="rect">
            <a:avLst/>
          </a:prstGeom>
          <a:no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4</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5" name="文本框 34"/>
          <p:cNvSpPr txBox="1"/>
          <p:nvPr/>
        </p:nvSpPr>
        <p:spPr>
          <a:xfrm>
            <a:off x="10683449" y="1274564"/>
            <a:ext cx="1112942" cy="923330"/>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en-US" altLang="zh-CN" dirty="0" smtClean="0">
                <a:solidFill>
                  <a:srgbClr val="FF0000"/>
                </a:solidFill>
                <a:latin typeface="方正超粗黑_GBK" panose="03000509000000000000" pitchFamily="65" charset="-122"/>
                <a:ea typeface="方正超粗黑_GBK" panose="03000509000000000000" pitchFamily="65" charset="-122"/>
              </a:rPr>
              <a:t>LPT</a:t>
            </a:r>
          </a:p>
          <a:p>
            <a:r>
              <a:rPr lang="zh-CN" altLang="en-US" dirty="0" smtClean="0">
                <a:solidFill>
                  <a:srgbClr val="FF0000"/>
                </a:solidFill>
                <a:latin typeface="方正超粗黑_GBK" panose="03000509000000000000" pitchFamily="65" charset="-122"/>
                <a:ea typeface="方正超粗黑_GBK" panose="03000509000000000000" pitchFamily="65" charset="-122"/>
              </a:rPr>
              <a:t>转子叶片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37" name="直接箭头连接符 36"/>
          <p:cNvCxnSpPr/>
          <p:nvPr/>
        </p:nvCxnSpPr>
        <p:spPr>
          <a:xfrm flipH="1">
            <a:off x="7895377" y="530406"/>
            <a:ext cx="3028254" cy="68639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0734060" y="123618"/>
            <a:ext cx="1112942" cy="923330"/>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en-US" altLang="zh-CN" dirty="0" smtClean="0">
                <a:solidFill>
                  <a:srgbClr val="FF0000"/>
                </a:solidFill>
                <a:latin typeface="方正超粗黑_GBK" panose="03000509000000000000" pitchFamily="65" charset="-122"/>
                <a:ea typeface="方正超粗黑_GBK" panose="03000509000000000000" pitchFamily="65" charset="-122"/>
              </a:rPr>
              <a:t>LPT</a:t>
            </a:r>
          </a:p>
          <a:p>
            <a:r>
              <a:rPr lang="zh-CN" altLang="en-US" dirty="0" smtClean="0">
                <a:solidFill>
                  <a:srgbClr val="FF0000"/>
                </a:solidFill>
                <a:latin typeface="方正超粗黑_GBK" panose="03000509000000000000" pitchFamily="65" charset="-122"/>
                <a:ea typeface="方正超粗黑_GBK" panose="03000509000000000000" pitchFamily="65" charset="-122"/>
              </a:rPr>
              <a:t>转子叶片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45" name="直接箭头连接符 44"/>
          <p:cNvCxnSpPr/>
          <p:nvPr/>
        </p:nvCxnSpPr>
        <p:spPr>
          <a:xfrm flipH="1">
            <a:off x="9780594" y="2768606"/>
            <a:ext cx="1053746" cy="186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0886729" y="2303450"/>
            <a:ext cx="899040" cy="923330"/>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en-US" altLang="zh-CN" dirty="0" smtClean="0">
                <a:solidFill>
                  <a:srgbClr val="FF0000"/>
                </a:solidFill>
                <a:latin typeface="方正超粗黑_GBK" panose="03000509000000000000" pitchFamily="65" charset="-122"/>
                <a:ea typeface="方正超粗黑_GBK" panose="03000509000000000000" pitchFamily="65" charset="-122"/>
              </a:rPr>
              <a:t>LPT</a:t>
            </a:r>
          </a:p>
          <a:p>
            <a:r>
              <a:rPr lang="zh-CN" altLang="en-US" dirty="0" smtClean="0">
                <a:solidFill>
                  <a:srgbClr val="FF0000"/>
                </a:solidFill>
                <a:latin typeface="方正超粗黑_GBK" panose="03000509000000000000" pitchFamily="65" charset="-122"/>
                <a:ea typeface="方正超粗黑_GBK" panose="03000509000000000000" pitchFamily="65" charset="-122"/>
              </a:rPr>
              <a:t>转子盘</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49" name="文本框 48"/>
          <p:cNvSpPr txBox="1"/>
          <p:nvPr/>
        </p:nvSpPr>
        <p:spPr>
          <a:xfrm>
            <a:off x="10878486" y="3507174"/>
            <a:ext cx="899040" cy="923330"/>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3</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en-US" altLang="zh-CN" dirty="0" smtClean="0">
                <a:solidFill>
                  <a:srgbClr val="FF0000"/>
                </a:solidFill>
                <a:latin typeface="方正超粗黑_GBK" panose="03000509000000000000" pitchFamily="65" charset="-122"/>
                <a:ea typeface="方正超粗黑_GBK" panose="03000509000000000000" pitchFamily="65" charset="-122"/>
              </a:rPr>
              <a:t>LPT</a:t>
            </a:r>
          </a:p>
          <a:p>
            <a:r>
              <a:rPr lang="zh-CN" altLang="en-US" dirty="0" smtClean="0">
                <a:solidFill>
                  <a:srgbClr val="FF0000"/>
                </a:solidFill>
                <a:latin typeface="方正超粗黑_GBK" panose="03000509000000000000" pitchFamily="65" charset="-122"/>
                <a:ea typeface="方正超粗黑_GBK" panose="03000509000000000000" pitchFamily="65" charset="-122"/>
              </a:rPr>
              <a:t>转子盘</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50" name="直接箭头连接符 49"/>
          <p:cNvCxnSpPr>
            <a:stCxn id="49" idx="1"/>
          </p:cNvCxnSpPr>
          <p:nvPr/>
        </p:nvCxnSpPr>
        <p:spPr>
          <a:xfrm flipH="1" flipV="1">
            <a:off x="8936898" y="3231841"/>
            <a:ext cx="1941588" cy="7369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右箭头 51"/>
          <p:cNvSpPr/>
          <p:nvPr/>
        </p:nvSpPr>
        <p:spPr>
          <a:xfrm>
            <a:off x="5743914" y="5106838"/>
            <a:ext cx="345057" cy="258792"/>
          </a:xfrm>
          <a:prstGeom prst="rightArrow">
            <a:avLst/>
          </a:prstGeom>
          <a:solidFill>
            <a:schemeClr val="accent4"/>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右箭头 52"/>
          <p:cNvSpPr/>
          <p:nvPr/>
        </p:nvSpPr>
        <p:spPr>
          <a:xfrm rot="18540557">
            <a:off x="6519962" y="4578927"/>
            <a:ext cx="345057" cy="258792"/>
          </a:xfrm>
          <a:prstGeom prst="rightArrow">
            <a:avLst/>
          </a:prstGeom>
          <a:solidFill>
            <a:schemeClr val="accent4"/>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右箭头 54"/>
          <p:cNvSpPr/>
          <p:nvPr/>
        </p:nvSpPr>
        <p:spPr>
          <a:xfrm rot="19548999">
            <a:off x="7412319" y="3891976"/>
            <a:ext cx="345057" cy="258792"/>
          </a:xfrm>
          <a:prstGeom prst="rightArrow">
            <a:avLst/>
          </a:prstGeom>
          <a:solidFill>
            <a:schemeClr val="accent4"/>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右箭头 55"/>
          <p:cNvSpPr/>
          <p:nvPr/>
        </p:nvSpPr>
        <p:spPr>
          <a:xfrm rot="19548999">
            <a:off x="7998179" y="3470944"/>
            <a:ext cx="345057" cy="258792"/>
          </a:xfrm>
          <a:prstGeom prst="rightArrow">
            <a:avLst/>
          </a:prstGeom>
          <a:solidFill>
            <a:schemeClr val="accent4"/>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56"/>
          <p:cNvSpPr/>
          <p:nvPr/>
        </p:nvSpPr>
        <p:spPr>
          <a:xfrm rot="17532587">
            <a:off x="8543570" y="2752793"/>
            <a:ext cx="345057" cy="258792"/>
          </a:xfrm>
          <a:prstGeom prst="rightArrow">
            <a:avLst/>
          </a:prstGeom>
          <a:solidFill>
            <a:schemeClr val="accent4"/>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右箭头 57"/>
          <p:cNvSpPr/>
          <p:nvPr/>
        </p:nvSpPr>
        <p:spPr>
          <a:xfrm rot="17532587">
            <a:off x="9357506" y="2696172"/>
            <a:ext cx="345057" cy="258792"/>
          </a:xfrm>
          <a:prstGeom prst="rightArrow">
            <a:avLst/>
          </a:prstGeom>
          <a:solidFill>
            <a:schemeClr val="accent4"/>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右箭头 58"/>
          <p:cNvSpPr/>
          <p:nvPr/>
        </p:nvSpPr>
        <p:spPr>
          <a:xfrm rot="17532587">
            <a:off x="9917158" y="2446778"/>
            <a:ext cx="345057" cy="258792"/>
          </a:xfrm>
          <a:prstGeom prst="rightArrow">
            <a:avLst/>
          </a:prstGeom>
          <a:solidFill>
            <a:schemeClr val="accent4"/>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p:cNvCxnSpPr/>
          <p:nvPr/>
        </p:nvCxnSpPr>
        <p:spPr>
          <a:xfrm>
            <a:off x="5302828" y="4595799"/>
            <a:ext cx="488137" cy="533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4731262" y="4226467"/>
            <a:ext cx="1176171"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682745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低压涡轮转子冷却</a:t>
            </a:r>
            <a:endParaRPr lang="zh-CN" altLang="en-US" dirty="0"/>
          </a:p>
        </p:txBody>
      </p:sp>
      <p:sp>
        <p:nvSpPr>
          <p:cNvPr id="3" name="内容占位符 2"/>
          <p:cNvSpPr>
            <a:spLocks noGrp="1"/>
          </p:cNvSpPr>
          <p:nvPr>
            <p:ph idx="1"/>
          </p:nvPr>
        </p:nvSpPr>
        <p:spPr/>
        <p:txBody>
          <a:bodyPr/>
          <a:lstStyle/>
          <a:p>
            <a:r>
              <a:rPr lang="zh-CN" altLang="en-US" dirty="0"/>
              <a:t>高压压气机第</a:t>
            </a:r>
            <a:r>
              <a:rPr lang="en-US" altLang="zh-CN" dirty="0"/>
              <a:t>4</a:t>
            </a:r>
            <a:r>
              <a:rPr lang="zh-CN" altLang="en-US" dirty="0"/>
              <a:t>级冷却空气通过四根外部管道，流过低压涡轮进口导向叶片，从叶片根部排</a:t>
            </a:r>
            <a:r>
              <a:rPr lang="zh-CN" altLang="en-US" dirty="0" smtClean="0"/>
              <a:t>出，再</a:t>
            </a:r>
            <a:r>
              <a:rPr lang="zh-CN" altLang="en-US" dirty="0"/>
              <a:t>流过静止空气封严，流向第</a:t>
            </a:r>
            <a:r>
              <a:rPr lang="en-US" altLang="zh-CN" dirty="0"/>
              <a:t>1</a:t>
            </a:r>
            <a:r>
              <a:rPr lang="zh-CN" altLang="en-US" dirty="0"/>
              <a:t>，</a:t>
            </a:r>
            <a:r>
              <a:rPr lang="en-US" altLang="zh-CN" dirty="0"/>
              <a:t>2</a:t>
            </a:r>
            <a:r>
              <a:rPr lang="zh-CN" altLang="en-US" dirty="0"/>
              <a:t>级低压涡轮盘，对低压涡轮盘和转子叶片根部进行冷却，随后汇入燃气流。</a:t>
            </a:r>
          </a:p>
          <a:p>
            <a:r>
              <a:rPr lang="zh-CN" altLang="en-US" dirty="0"/>
              <a:t>增压器排气</a:t>
            </a:r>
            <a:r>
              <a:rPr lang="zh-CN" altLang="en-US" dirty="0" smtClean="0"/>
              <a:t>（</a:t>
            </a:r>
            <a:r>
              <a:rPr lang="en-US" altLang="zh-CN" dirty="0" smtClean="0"/>
              <a:t>LPC</a:t>
            </a:r>
            <a:r>
              <a:rPr lang="zh-CN" altLang="en-US" dirty="0" smtClean="0"/>
              <a:t>出</a:t>
            </a:r>
            <a:r>
              <a:rPr lang="zh-CN" altLang="en-US" dirty="0"/>
              <a:t>口气流），从高压压气机前轴的冷却孔进入，通过第</a:t>
            </a:r>
            <a:r>
              <a:rPr lang="en-US" altLang="zh-CN" dirty="0" smtClean="0"/>
              <a:t>3</a:t>
            </a:r>
            <a:r>
              <a:rPr lang="en-US" altLang="zh-CN" dirty="0" smtClean="0">
                <a:sym typeface="Symbol" panose="05050102010706020507" pitchFamily="18" charset="2"/>
              </a:rPr>
              <a:t></a:t>
            </a:r>
            <a:r>
              <a:rPr lang="en-US" altLang="zh-CN" dirty="0" smtClean="0"/>
              <a:t>9</a:t>
            </a:r>
            <a:r>
              <a:rPr lang="zh-CN" altLang="en-US" dirty="0"/>
              <a:t>级高压压气机盘，从高压转子内部环腔，流过高压压气机后轴以及低压涡轮转子支架上的通气孔，流向低压涡轮第</a:t>
            </a:r>
            <a:r>
              <a:rPr lang="en-US" altLang="zh-CN" dirty="0"/>
              <a:t>3</a:t>
            </a:r>
            <a:r>
              <a:rPr lang="zh-CN" altLang="en-US" dirty="0"/>
              <a:t>，</a:t>
            </a:r>
            <a:r>
              <a:rPr lang="en-US" altLang="zh-CN" dirty="0"/>
              <a:t>4</a:t>
            </a:r>
            <a:r>
              <a:rPr lang="zh-CN" altLang="en-US" dirty="0"/>
              <a:t>级涡轮盘，对低压涡轮盘和叶片根部进行冷却，随后汇入燃气流</a:t>
            </a:r>
            <a:r>
              <a:rPr lang="zh-CN" altLang="en-US" dirty="0" smtClean="0"/>
              <a:t>。</a:t>
            </a:r>
            <a:endParaRPr lang="zh-CN" altLang="en-US" dirty="0"/>
          </a:p>
        </p:txBody>
      </p:sp>
    </p:spTree>
    <p:extLst>
      <p:ext uri="{BB962C8B-B14F-4D97-AF65-F5344CB8AC3E}">
        <p14:creationId xmlns:p14="http://schemas.microsoft.com/office/powerpoint/2010/main" val="485060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349807"/>
            <a:ext cx="12192000" cy="6158386"/>
          </a:xfrm>
          <a:prstGeom prst="rect">
            <a:avLst/>
          </a:prstGeom>
        </p:spPr>
      </p:pic>
      <p:sp>
        <p:nvSpPr>
          <p:cNvPr id="8" name="文本框 7"/>
          <p:cNvSpPr txBox="1"/>
          <p:nvPr/>
        </p:nvSpPr>
        <p:spPr>
          <a:xfrm>
            <a:off x="783917" y="5720489"/>
            <a:ext cx="10783019"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LPC</a:t>
            </a:r>
            <a:r>
              <a:rPr lang="zh-CN" altLang="en-US" sz="5400" dirty="0" smtClean="0">
                <a:solidFill>
                  <a:srgbClr val="FF0000"/>
                </a:solidFill>
                <a:latin typeface="方正超粗黑_GBK" panose="03000509000000000000" pitchFamily="65" charset="-122"/>
                <a:ea typeface="方正超粗黑_GBK" panose="03000509000000000000" pitchFamily="65" charset="-122"/>
              </a:rPr>
              <a:t>排气冷却第</a:t>
            </a:r>
            <a:r>
              <a:rPr lang="en-US" altLang="zh-CN" sz="5400" dirty="0" smtClean="0">
                <a:solidFill>
                  <a:srgbClr val="FF0000"/>
                </a:solidFill>
                <a:latin typeface="方正超粗黑_GBK" panose="03000509000000000000" pitchFamily="65" charset="-122"/>
                <a:ea typeface="方正超粗黑_GBK" panose="03000509000000000000" pitchFamily="65" charset="-122"/>
              </a:rPr>
              <a:t>3</a:t>
            </a:r>
            <a:r>
              <a:rPr lang="zh-CN" altLang="en-US" sz="5400" dirty="0" smtClean="0">
                <a:solidFill>
                  <a:srgbClr val="FF0000"/>
                </a:solidFill>
                <a:latin typeface="方正超粗黑_GBK" panose="03000509000000000000" pitchFamily="65" charset="-122"/>
                <a:ea typeface="方正超粗黑_GBK" panose="03000509000000000000" pitchFamily="65" charset="-122"/>
              </a:rPr>
              <a:t>，</a:t>
            </a:r>
            <a:r>
              <a:rPr lang="en-US" altLang="zh-CN" sz="5400" dirty="0" smtClean="0">
                <a:solidFill>
                  <a:srgbClr val="FF0000"/>
                </a:solidFill>
                <a:latin typeface="方正超粗黑_GBK" panose="03000509000000000000" pitchFamily="65" charset="-122"/>
                <a:ea typeface="方正超粗黑_GBK" panose="03000509000000000000" pitchFamily="65" charset="-122"/>
              </a:rPr>
              <a:t>4</a:t>
            </a:r>
            <a:r>
              <a:rPr lang="zh-CN" altLang="en-US" sz="5400" dirty="0" smtClean="0">
                <a:solidFill>
                  <a:srgbClr val="FF0000"/>
                </a:solidFill>
                <a:latin typeface="方正超粗黑_GBK" panose="03000509000000000000" pitchFamily="65" charset="-122"/>
                <a:ea typeface="方正超粗黑_GBK" panose="03000509000000000000" pitchFamily="65" charset="-122"/>
              </a:rPr>
              <a:t>级</a:t>
            </a:r>
            <a:r>
              <a:rPr lang="en-US" altLang="zh-CN" sz="5400" dirty="0" smtClean="0">
                <a:solidFill>
                  <a:srgbClr val="FF0000"/>
                </a:solidFill>
                <a:latin typeface="方正超粗黑_GBK" panose="03000509000000000000" pitchFamily="65" charset="-122"/>
                <a:ea typeface="方正超粗黑_GBK" panose="03000509000000000000" pitchFamily="65" charset="-122"/>
              </a:rPr>
              <a:t>LPT</a:t>
            </a:r>
            <a:r>
              <a:rPr lang="zh-CN" altLang="en-US" sz="5400" dirty="0">
                <a:solidFill>
                  <a:srgbClr val="FF0000"/>
                </a:solidFill>
                <a:latin typeface="方正超粗黑_GBK" panose="03000509000000000000" pitchFamily="65" charset="-122"/>
                <a:ea typeface="方正超粗黑_GBK" panose="03000509000000000000" pitchFamily="65" charset="-122"/>
              </a:rPr>
              <a:t>转子</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10563" y="860512"/>
            <a:ext cx="1155911"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 name="右箭头 2"/>
          <p:cNvSpPr/>
          <p:nvPr/>
        </p:nvSpPr>
        <p:spPr>
          <a:xfrm rot="1995770">
            <a:off x="1872343" y="1883024"/>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rot="1995770">
            <a:off x="1257300" y="1229881"/>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1995770">
            <a:off x="2373086" y="2269841"/>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3298371" y="2307202"/>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a:off x="5165271" y="2307202"/>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6498771" y="2202697"/>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a:off x="8011885" y="2478743"/>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rot="19268081">
            <a:off x="8547799" y="2157470"/>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rot="19268081">
            <a:off x="8909083" y="1838593"/>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rot="19268081">
            <a:off x="9496913" y="1518123"/>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rot="17468301">
            <a:off x="9858199" y="1197141"/>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rot="17468301">
            <a:off x="10211131" y="1061515"/>
            <a:ext cx="241540" cy="276046"/>
          </a:xfrm>
          <a:prstGeom prst="rightArrow">
            <a:avLst/>
          </a:prstGeom>
          <a:solidFill>
            <a:srgbClr val="FFC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8822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2202" t="34266" r="11921" b="12430"/>
          <a:stretch/>
        </p:blipFill>
        <p:spPr>
          <a:xfrm>
            <a:off x="7867290" y="0"/>
            <a:ext cx="2846717" cy="2182483"/>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2147" y="2347780"/>
            <a:ext cx="4681728" cy="3121152"/>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400800" cy="5118100"/>
          </a:xfrm>
          <a:prstGeom prst="rect">
            <a:avLst/>
          </a:prstGeom>
        </p:spPr>
      </p:pic>
      <p:sp>
        <p:nvSpPr>
          <p:cNvPr id="8" name="文本框 7"/>
          <p:cNvSpPr txBox="1"/>
          <p:nvPr/>
        </p:nvSpPr>
        <p:spPr>
          <a:xfrm>
            <a:off x="4235540" y="5634229"/>
            <a:ext cx="3720920"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EEC</a:t>
            </a:r>
            <a:r>
              <a:rPr lang="zh-CN" altLang="en-US" sz="5400" dirty="0" smtClean="0">
                <a:solidFill>
                  <a:srgbClr val="FF0000"/>
                </a:solidFill>
                <a:latin typeface="方正超粗黑_GBK" panose="03000509000000000000" pitchFamily="65" charset="-122"/>
                <a:ea typeface="方正超粗黑_GBK" panose="03000509000000000000" pitchFamily="65" charset="-122"/>
              </a:rPr>
              <a:t>冷却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0742880" y="658746"/>
            <a:ext cx="1104123"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冲压空气进气斗</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8152286" y="2992574"/>
            <a:ext cx="345660" cy="27889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V="1">
            <a:off x="2812211" y="3102108"/>
            <a:ext cx="1053337" cy="230856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右箭头 5"/>
          <p:cNvSpPr/>
          <p:nvPr/>
        </p:nvSpPr>
        <p:spPr>
          <a:xfrm rot="17060762">
            <a:off x="7878037" y="2441234"/>
            <a:ext cx="1239819" cy="23563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rot="10997677">
            <a:off x="5142019" y="1150273"/>
            <a:ext cx="181155" cy="319177"/>
          </a:xfrm>
          <a:prstGeom prst="right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0997677">
            <a:off x="4576312" y="966497"/>
            <a:ext cx="181155" cy="319177"/>
          </a:xfrm>
          <a:prstGeom prst="right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5169297">
            <a:off x="3934778" y="1246564"/>
            <a:ext cx="181155" cy="319177"/>
          </a:xfrm>
          <a:prstGeom prst="right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6735840">
            <a:off x="4210543" y="3432077"/>
            <a:ext cx="181155" cy="319177"/>
          </a:xfrm>
          <a:prstGeom prst="right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6735840">
            <a:off x="4658721" y="3353715"/>
            <a:ext cx="181155" cy="319177"/>
          </a:xfrm>
          <a:prstGeom prst="right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6735840">
            <a:off x="5022738" y="3327268"/>
            <a:ext cx="181155" cy="319177"/>
          </a:xfrm>
          <a:prstGeom prst="right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614676" y="4764337"/>
            <a:ext cx="1847304"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位于风</a:t>
            </a:r>
            <a:r>
              <a:rPr lang="zh-CN" altLang="en-US" dirty="0">
                <a:solidFill>
                  <a:srgbClr val="FF0000"/>
                </a:solidFill>
                <a:latin typeface="方正超粗黑_GBK" panose="03000509000000000000" pitchFamily="65" charset="-122"/>
                <a:ea typeface="方正超粗黑_GBK" panose="03000509000000000000" pitchFamily="65" charset="-122"/>
              </a:rPr>
              <a:t>扇进</a:t>
            </a:r>
            <a:r>
              <a:rPr lang="zh-CN" altLang="en-US" dirty="0" smtClean="0">
                <a:solidFill>
                  <a:srgbClr val="FF0000"/>
                </a:solidFill>
                <a:latin typeface="方正超粗黑_GBK" panose="03000509000000000000" pitchFamily="65" charset="-122"/>
                <a:ea typeface="方正超粗黑_GBK" panose="03000509000000000000" pitchFamily="65" charset="-122"/>
              </a:rPr>
              <a:t>口整</a:t>
            </a:r>
            <a:r>
              <a:rPr lang="zh-CN" altLang="en-US" dirty="0">
                <a:solidFill>
                  <a:srgbClr val="FF0000"/>
                </a:solidFill>
                <a:latin typeface="方正超粗黑_GBK" panose="03000509000000000000" pitchFamily="65" charset="-122"/>
                <a:ea typeface="方正超粗黑_GBK" panose="03000509000000000000" pitchFamily="65" charset="-122"/>
              </a:rPr>
              <a:t>流罩右</a:t>
            </a:r>
            <a:r>
              <a:rPr lang="zh-CN" altLang="en-US" dirty="0" smtClean="0">
                <a:solidFill>
                  <a:srgbClr val="FF0000"/>
                </a:solidFill>
                <a:latin typeface="方正超粗黑_GBK" panose="03000509000000000000" pitchFamily="65" charset="-122"/>
                <a:ea typeface="方正超粗黑_GBK" panose="03000509000000000000" pitchFamily="65" charset="-122"/>
              </a:rPr>
              <a:t>侧上部</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2492832" y="5410668"/>
            <a:ext cx="707568"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EEC</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3946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41944"/>
          <a:stretch/>
        </p:blipFill>
        <p:spPr>
          <a:xfrm>
            <a:off x="138022" y="137160"/>
            <a:ext cx="5574102" cy="6583680"/>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038489" y="5651481"/>
            <a:ext cx="5894777"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高压涡轮间隙控制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328194" y="1130060"/>
            <a:ext cx="4385814" cy="3416320"/>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高压涡轮主动间隙控制</a:t>
            </a:r>
            <a:r>
              <a:rPr lang="en-US" altLang="zh-CN" dirty="0">
                <a:latin typeface="方正超粗黑_GBK" panose="03000509000000000000" pitchFamily="65" charset="-122"/>
                <a:ea typeface="方正超粗黑_GBK" panose="03000509000000000000" pitchFamily="65" charset="-122"/>
              </a:rPr>
              <a:t>(HPTACC)</a:t>
            </a:r>
            <a:r>
              <a:rPr lang="zh-CN" altLang="en-US" dirty="0">
                <a:latin typeface="方正超粗黑_GBK" panose="03000509000000000000" pitchFamily="65" charset="-122"/>
                <a:ea typeface="方正超粗黑_GBK" panose="03000509000000000000" pitchFamily="65" charset="-122"/>
              </a:rPr>
              <a:t>系统控制来自高压压气机第</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级和高压压气机第</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级引气。</a:t>
            </a:r>
          </a:p>
          <a:p>
            <a:pPr indent="180000"/>
            <a:r>
              <a:rPr lang="en-US" altLang="zh-CN" dirty="0">
                <a:latin typeface="方正超粗黑_GBK" panose="03000509000000000000" pitchFamily="65" charset="-122"/>
                <a:ea typeface="方正超粗黑_GBK" panose="03000509000000000000" pitchFamily="65" charset="-122"/>
              </a:rPr>
              <a:t>HPTACC</a:t>
            </a:r>
            <a:r>
              <a:rPr lang="zh-CN" altLang="en-US" dirty="0">
                <a:latin typeface="方正超粗黑_GBK" panose="03000509000000000000" pitchFamily="65" charset="-122"/>
                <a:ea typeface="方正超粗黑_GBK" panose="03000509000000000000" pitchFamily="65" charset="-122"/>
              </a:rPr>
              <a:t>阀混合第</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级和第</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级的引气，从而控制高压涡轮护罩支架的热膨胀</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en-US" altLang="zh-CN" dirty="0" smtClean="0">
                <a:latin typeface="方正超粗黑_GBK" panose="03000509000000000000" pitchFamily="65" charset="-122"/>
                <a:ea typeface="方正超粗黑_GBK" panose="03000509000000000000" pitchFamily="65" charset="-122"/>
              </a:rPr>
              <a:t>HPTACC</a:t>
            </a:r>
            <a:r>
              <a:rPr lang="zh-CN" altLang="en-US" dirty="0">
                <a:latin typeface="方正超粗黑_GBK" panose="03000509000000000000" pitchFamily="65" charset="-122"/>
                <a:ea typeface="方正超粗黑_GBK" panose="03000509000000000000" pitchFamily="65" charset="-122"/>
              </a:rPr>
              <a:t>系统保持高压涡轮叶片顶端和护罩之间的最小间</a:t>
            </a:r>
            <a:r>
              <a:rPr lang="zh-CN" altLang="en-US" dirty="0" smtClean="0">
                <a:latin typeface="方正超粗黑_GBK" panose="03000509000000000000" pitchFamily="65" charset="-122"/>
                <a:ea typeface="方正超粗黑_GBK" panose="03000509000000000000" pitchFamily="65" charset="-122"/>
              </a:rPr>
              <a:t>隙，</a:t>
            </a:r>
            <a:r>
              <a:rPr lang="zh-CN" altLang="en-US" dirty="0">
                <a:latin typeface="方正超粗黑_GBK" panose="03000509000000000000" pitchFamily="65" charset="-122"/>
                <a:ea typeface="方正超粗黑_GBK" panose="03000509000000000000" pitchFamily="65" charset="-122"/>
              </a:rPr>
              <a:t>这增加了燃油效率。但当发动机内部温度不稳定，或者处于高功率状态时，</a:t>
            </a:r>
            <a:r>
              <a:rPr lang="en-US" altLang="zh-CN" dirty="0">
                <a:latin typeface="方正超粗黑_GBK" panose="03000509000000000000" pitchFamily="65" charset="-122"/>
                <a:ea typeface="方正超粗黑_GBK" panose="03000509000000000000" pitchFamily="65" charset="-122"/>
              </a:rPr>
              <a:t>HPTACC</a:t>
            </a:r>
            <a:r>
              <a:rPr lang="zh-CN" altLang="en-US" dirty="0">
                <a:latin typeface="方正超粗黑_GBK" panose="03000509000000000000" pitchFamily="65" charset="-122"/>
                <a:ea typeface="方正超粗黑_GBK" panose="03000509000000000000" pitchFamily="65" charset="-122"/>
              </a:rPr>
              <a:t>系统增加涡轮间隙</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en-US" altLang="zh-CN" dirty="0" smtClean="0">
                <a:latin typeface="方正超粗黑_GBK" panose="03000509000000000000" pitchFamily="65" charset="-122"/>
                <a:ea typeface="方正超粗黑_GBK" panose="03000509000000000000" pitchFamily="65" charset="-122"/>
              </a:rPr>
              <a:t>HPTACC </a:t>
            </a:r>
            <a:r>
              <a:rPr lang="zh-CN" altLang="en-US" dirty="0">
                <a:latin typeface="方正超粗黑_GBK" panose="03000509000000000000" pitchFamily="65" charset="-122"/>
                <a:ea typeface="方正超粗黑_GBK" panose="03000509000000000000" pitchFamily="65" charset="-122"/>
              </a:rPr>
              <a:t>系统增加涡轮间隙的目的是确保高压涡轮叶片不会接触涡轮护罩。</a:t>
            </a:r>
          </a:p>
        </p:txBody>
      </p:sp>
      <p:cxnSp>
        <p:nvCxnSpPr>
          <p:cNvPr id="4" name="直接连接符 3"/>
          <p:cNvCxnSpPr/>
          <p:nvPr/>
        </p:nvCxnSpPr>
        <p:spPr>
          <a:xfrm>
            <a:off x="2708694" y="1604513"/>
            <a:ext cx="15146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34572" y="1647645"/>
            <a:ext cx="29775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223348" y="655608"/>
            <a:ext cx="361548" cy="948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584896" y="664234"/>
            <a:ext cx="10665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118148" y="664234"/>
            <a:ext cx="0" cy="98341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666890" y="832774"/>
            <a:ext cx="955523"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高</a:t>
            </a:r>
            <a:r>
              <a:rPr lang="zh-CN" altLang="en-US" dirty="0" smtClean="0">
                <a:solidFill>
                  <a:srgbClr val="FF0000"/>
                </a:solidFill>
                <a:latin typeface="方正超粗黑_GBK" panose="03000509000000000000" pitchFamily="65" charset="-122"/>
                <a:ea typeface="方正超粗黑_GBK" panose="03000509000000000000" pitchFamily="65" charset="-122"/>
              </a:rPr>
              <a:t>压涡轮间隙</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4" name="直接箭头连接符 23"/>
          <p:cNvCxnSpPr/>
          <p:nvPr/>
        </p:nvCxnSpPr>
        <p:spPr>
          <a:xfrm flipV="1">
            <a:off x="1173192" y="1604513"/>
            <a:ext cx="1069676" cy="646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58791" y="1959278"/>
            <a:ext cx="955523"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高</a:t>
            </a:r>
            <a:r>
              <a:rPr lang="zh-CN" altLang="en-US" dirty="0" smtClean="0">
                <a:solidFill>
                  <a:srgbClr val="FF0000"/>
                </a:solidFill>
                <a:latin typeface="方正超粗黑_GBK" panose="03000509000000000000" pitchFamily="65" charset="-122"/>
                <a:ea typeface="方正超粗黑_GBK" panose="03000509000000000000" pitchFamily="65" charset="-122"/>
              </a:rPr>
              <a:t>压涡轮护罩</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6" name="直接箭头连接符 25"/>
          <p:cNvCxnSpPr/>
          <p:nvPr/>
        </p:nvCxnSpPr>
        <p:spPr>
          <a:xfrm flipH="1" flipV="1">
            <a:off x="2771213" y="2229928"/>
            <a:ext cx="1813683" cy="125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4524692" y="2031845"/>
            <a:ext cx="1097721" cy="646331"/>
          </a:xfrm>
          <a:prstGeom prst="rect">
            <a:avLst/>
          </a:prstGeom>
          <a:solidFill>
            <a:schemeClr val="bg2"/>
          </a:solidFill>
        </p:spPr>
        <p:txBody>
          <a:bodyPr wrap="square" rtlCol="0">
            <a:spAutoFit/>
          </a:bodyPr>
          <a:lstStyle/>
          <a:p>
            <a:pPr algn="ctr"/>
            <a:r>
              <a:rPr lang="zh-CN" altLang="en-US" dirty="0">
                <a:solidFill>
                  <a:srgbClr val="FF0000"/>
                </a:solidFill>
                <a:latin typeface="方正超粗黑_GBK" panose="03000509000000000000" pitchFamily="65" charset="-122"/>
                <a:ea typeface="方正超粗黑_GBK" panose="03000509000000000000" pitchFamily="65" charset="-122"/>
              </a:rPr>
              <a:t>高</a:t>
            </a:r>
            <a:r>
              <a:rPr lang="zh-CN" altLang="en-US" dirty="0" smtClean="0">
                <a:solidFill>
                  <a:srgbClr val="FF0000"/>
                </a:solidFill>
                <a:latin typeface="方正超粗黑_GBK" panose="03000509000000000000" pitchFamily="65" charset="-122"/>
                <a:ea typeface="方正超粗黑_GBK" panose="03000509000000000000" pitchFamily="65" charset="-122"/>
              </a:rPr>
              <a:t>压涡轮转子叶片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266532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9118" y="110447"/>
            <a:ext cx="9353765" cy="6464364"/>
          </a:xfrm>
          <a:prstGeom prst="rect">
            <a:avLst/>
          </a:prstGeom>
        </p:spPr>
      </p:pic>
      <p:sp>
        <p:nvSpPr>
          <p:cNvPr id="5" name="圆角矩形 4"/>
          <p:cNvSpPr/>
          <p:nvPr/>
        </p:nvSpPr>
        <p:spPr>
          <a:xfrm>
            <a:off x="6406627" y="1806201"/>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714323" y="396447"/>
            <a:ext cx="2113443"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供往</a:t>
            </a: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00</a:t>
            </a:r>
            <a:r>
              <a:rPr lang="zh-CN" altLang="en-US" dirty="0" smtClean="0">
                <a:solidFill>
                  <a:srgbClr val="FF0000"/>
                </a:solidFill>
                <a:latin typeface="方正超粗黑_GBK" panose="03000509000000000000" pitchFamily="65" charset="-122"/>
                <a:ea typeface="方正超粗黑_GBK" panose="03000509000000000000" pitchFamily="65" charset="-122"/>
              </a:rPr>
              <a:t>进气口</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a:off x="2559801" y="765779"/>
            <a:ext cx="1154522" cy="117189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0636" y="511889"/>
            <a:ext cx="1015663" cy="5834223"/>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高压涡轮间隙控制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3" name="右箭头 2"/>
          <p:cNvSpPr/>
          <p:nvPr/>
        </p:nvSpPr>
        <p:spPr>
          <a:xfrm rot="20404325">
            <a:off x="5331887" y="1558676"/>
            <a:ext cx="254348" cy="293298"/>
          </a:xfrm>
          <a:prstGeom prst="rightArrow">
            <a:avLst/>
          </a:prstGeom>
          <a:solidFill>
            <a:srgbClr val="00B0F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21369605">
            <a:off x="6573500" y="1216335"/>
            <a:ext cx="254348" cy="293298"/>
          </a:xfrm>
          <a:prstGeom prst="rightArrow">
            <a:avLst/>
          </a:prstGeom>
          <a:solidFill>
            <a:srgbClr val="00B0F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8914373">
            <a:off x="7499658" y="1807616"/>
            <a:ext cx="254348" cy="293298"/>
          </a:xfrm>
          <a:prstGeom prst="rightArrow">
            <a:avLst/>
          </a:prstGeom>
          <a:solidFill>
            <a:srgbClr val="00B0F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8914373">
            <a:off x="5501429" y="2258170"/>
            <a:ext cx="254348" cy="293298"/>
          </a:xfrm>
          <a:prstGeom prst="rightArrow">
            <a:avLst/>
          </a:prstGeom>
          <a:solidFill>
            <a:srgbClr val="00B0F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3795442">
            <a:off x="5498222" y="2949323"/>
            <a:ext cx="254348" cy="293298"/>
          </a:xfrm>
          <a:prstGeom prst="rightArrow">
            <a:avLst/>
          </a:prstGeom>
          <a:solidFill>
            <a:srgbClr val="00B0F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8296163">
            <a:off x="5354867" y="3778559"/>
            <a:ext cx="254348" cy="293298"/>
          </a:xfrm>
          <a:prstGeom prst="rightArrow">
            <a:avLst/>
          </a:prstGeom>
          <a:solidFill>
            <a:srgbClr val="00B0F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11596983">
            <a:off x="5813885" y="4380287"/>
            <a:ext cx="254348" cy="293298"/>
          </a:xfrm>
          <a:prstGeom prst="rightArrow">
            <a:avLst/>
          </a:prstGeom>
          <a:solidFill>
            <a:srgbClr val="FF00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10369798">
            <a:off x="7388390" y="3897154"/>
            <a:ext cx="254348" cy="293298"/>
          </a:xfrm>
          <a:prstGeom prst="rightArrow">
            <a:avLst/>
          </a:prstGeom>
          <a:solidFill>
            <a:srgbClr val="FF00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rot="17995448">
            <a:off x="7418038" y="4446285"/>
            <a:ext cx="254348" cy="293298"/>
          </a:xfrm>
          <a:prstGeom prst="rightArrow">
            <a:avLst/>
          </a:prstGeom>
          <a:solidFill>
            <a:srgbClr val="FF00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rot="11694543">
            <a:off x="4457720" y="4088476"/>
            <a:ext cx="254348" cy="293298"/>
          </a:xfrm>
          <a:prstGeom prst="rightArrow">
            <a:avLst/>
          </a:prstGeom>
          <a:solidFill>
            <a:srgbClr val="7030A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rot="11694543">
            <a:off x="2293570" y="4048137"/>
            <a:ext cx="254348" cy="293298"/>
          </a:xfrm>
          <a:prstGeom prst="rightArrow">
            <a:avLst/>
          </a:prstGeom>
          <a:solidFill>
            <a:srgbClr val="7030A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23"/>
          <p:cNvSpPr/>
          <p:nvPr/>
        </p:nvSpPr>
        <p:spPr>
          <a:xfrm rot="17365792">
            <a:off x="1858782" y="3100668"/>
            <a:ext cx="254348" cy="293298"/>
          </a:xfrm>
          <a:prstGeom prst="rightArrow">
            <a:avLst/>
          </a:prstGeom>
          <a:solidFill>
            <a:srgbClr val="7030A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rot="17365792">
            <a:off x="2293569" y="1999063"/>
            <a:ext cx="254348" cy="293298"/>
          </a:xfrm>
          <a:prstGeom prst="rightArrow">
            <a:avLst/>
          </a:prstGeom>
          <a:solidFill>
            <a:srgbClr val="7030A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rot="5703169">
            <a:off x="1756934" y="4769258"/>
            <a:ext cx="254348" cy="293298"/>
          </a:xfrm>
          <a:prstGeom prst="rightArrow">
            <a:avLst/>
          </a:prstGeom>
          <a:solidFill>
            <a:srgbClr val="7030A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323763" y="6156812"/>
            <a:ext cx="2113443"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供往</a:t>
            </a:r>
            <a:r>
              <a:rPr lang="en-US" altLang="zh-CN" dirty="0" smtClean="0">
                <a:solidFill>
                  <a:srgbClr val="FF0000"/>
                </a:solidFill>
                <a:latin typeface="方正超粗黑_GBK" panose="03000509000000000000" pitchFamily="65" charset="-122"/>
                <a:ea typeface="方正超粗黑_GBK" panose="03000509000000000000" pitchFamily="65" charset="-122"/>
              </a:rPr>
              <a:t>7</a:t>
            </a:r>
            <a:r>
              <a:rPr lang="zh-CN" altLang="en-US" dirty="0" smtClean="0">
                <a:solidFill>
                  <a:srgbClr val="FF0000"/>
                </a:solidFill>
                <a:latin typeface="方正超粗黑_GBK" panose="03000509000000000000" pitchFamily="65" charset="-122"/>
                <a:ea typeface="方正超粗黑_GBK" panose="03000509000000000000" pitchFamily="65" charset="-122"/>
              </a:rPr>
              <a:t>：</a:t>
            </a:r>
            <a:r>
              <a:rPr lang="en-US" altLang="zh-CN" dirty="0" smtClean="0">
                <a:solidFill>
                  <a:srgbClr val="FF0000"/>
                </a:solidFill>
                <a:latin typeface="方正超粗黑_GBK" panose="03000509000000000000" pitchFamily="65" charset="-122"/>
                <a:ea typeface="方正超粗黑_GBK" panose="03000509000000000000" pitchFamily="65" charset="-122"/>
              </a:rPr>
              <a:t>00</a:t>
            </a:r>
            <a:r>
              <a:rPr lang="zh-CN" altLang="en-US" dirty="0" smtClean="0">
                <a:solidFill>
                  <a:srgbClr val="FF0000"/>
                </a:solidFill>
                <a:latin typeface="方正超粗黑_GBK" panose="03000509000000000000" pitchFamily="65" charset="-122"/>
                <a:ea typeface="方正超粗黑_GBK" panose="03000509000000000000" pitchFamily="65" charset="-122"/>
              </a:rPr>
              <a:t>进气口</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8" name="直接箭头连接符 27"/>
          <p:cNvCxnSpPr>
            <a:stCxn id="27" idx="1"/>
          </p:cNvCxnSpPr>
          <p:nvPr/>
        </p:nvCxnSpPr>
        <p:spPr>
          <a:xfrm flipH="1">
            <a:off x="1928899" y="6341478"/>
            <a:ext cx="1394864"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205185" y="581113"/>
            <a:ext cx="402884" cy="75442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608069" y="214161"/>
            <a:ext cx="2113443"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9</a:t>
            </a:r>
            <a:r>
              <a:rPr lang="zh-CN" altLang="en-US" dirty="0" smtClean="0">
                <a:solidFill>
                  <a:srgbClr val="FF0000"/>
                </a:solidFill>
                <a:latin typeface="方正超粗黑_GBK" panose="03000509000000000000" pitchFamily="65" charset="-122"/>
                <a:ea typeface="方正超粗黑_GBK" panose="03000509000000000000" pitchFamily="65" charset="-122"/>
              </a:rPr>
              <a:t>级引气管</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3" name="圆角矩形 32"/>
          <p:cNvSpPr/>
          <p:nvPr/>
        </p:nvSpPr>
        <p:spPr>
          <a:xfrm>
            <a:off x="6647307" y="3854076"/>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p:cNvCxnSpPr>
            <a:stCxn id="36" idx="0"/>
          </p:cNvCxnSpPr>
          <p:nvPr/>
        </p:nvCxnSpPr>
        <p:spPr>
          <a:xfrm flipH="1" flipV="1">
            <a:off x="6322139" y="4636849"/>
            <a:ext cx="515245" cy="110288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780662" y="5739733"/>
            <a:ext cx="2113443"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级引气管</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8" name="右箭头 37"/>
          <p:cNvSpPr/>
          <p:nvPr/>
        </p:nvSpPr>
        <p:spPr>
          <a:xfrm rot="11596983">
            <a:off x="5234513" y="4260422"/>
            <a:ext cx="254348" cy="293298"/>
          </a:xfrm>
          <a:prstGeom prst="rightArrow">
            <a:avLst/>
          </a:prstGeom>
          <a:solidFill>
            <a:srgbClr val="FF000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rot="5703169">
            <a:off x="1801724" y="5777750"/>
            <a:ext cx="254348" cy="293298"/>
          </a:xfrm>
          <a:prstGeom prst="rightArrow">
            <a:avLst/>
          </a:prstGeom>
          <a:solidFill>
            <a:srgbClr val="7030A0"/>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p:nvPr/>
        </p:nvCxnSpPr>
        <p:spPr>
          <a:xfrm flipH="1">
            <a:off x="7142328" y="2082565"/>
            <a:ext cx="1579184" cy="3222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8366139" y="1959702"/>
            <a:ext cx="810221"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9</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zh-CN" altLang="en-US" dirty="0">
                <a:solidFill>
                  <a:srgbClr val="FF0000"/>
                </a:solidFill>
                <a:latin typeface="方正超粗黑_GBK" panose="03000509000000000000" pitchFamily="65" charset="-122"/>
                <a:ea typeface="方正超粗黑_GBK" panose="03000509000000000000" pitchFamily="65" charset="-122"/>
              </a:rPr>
              <a:t>阀</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43" name="文本框 42"/>
          <p:cNvSpPr txBox="1"/>
          <p:nvPr/>
        </p:nvSpPr>
        <p:spPr>
          <a:xfrm>
            <a:off x="8966672" y="3815974"/>
            <a:ext cx="810221"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5</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zh-CN" altLang="en-US" dirty="0">
                <a:solidFill>
                  <a:srgbClr val="FF0000"/>
                </a:solidFill>
                <a:latin typeface="方正超粗黑_GBK" panose="03000509000000000000" pitchFamily="65" charset="-122"/>
                <a:ea typeface="方正超粗黑_GBK" panose="03000509000000000000" pitchFamily="65" charset="-122"/>
              </a:rPr>
              <a:t>阀</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44" name="直接箭头连接符 43"/>
          <p:cNvCxnSpPr/>
          <p:nvPr/>
        </p:nvCxnSpPr>
        <p:spPr>
          <a:xfrm flipH="1">
            <a:off x="7371080" y="3985114"/>
            <a:ext cx="1579184" cy="3222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887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31498" y="0"/>
            <a:ext cx="9929004" cy="6858000"/>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753685" y="5831569"/>
            <a:ext cx="6284462"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HPTACC</a:t>
            </a:r>
            <a:r>
              <a:rPr lang="zh-CN" altLang="en-US" sz="5400" dirty="0" smtClean="0">
                <a:solidFill>
                  <a:srgbClr val="FF0000"/>
                </a:solidFill>
                <a:latin typeface="方正超粗黑_GBK" panose="03000509000000000000" pitchFamily="65" charset="-122"/>
                <a:ea typeface="方正超粗黑_GBK" panose="03000509000000000000" pitchFamily="65" charset="-122"/>
              </a:rPr>
              <a:t>阀门组件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53853" y="3187784"/>
            <a:ext cx="2173799"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英尺加长杆的</a:t>
            </a:r>
            <a:r>
              <a:rPr lang="en-US" altLang="zh-CN" dirty="0" smtClean="0">
                <a:solidFill>
                  <a:srgbClr val="FF0000"/>
                </a:solidFill>
                <a:latin typeface="方正超粗黑_GBK" panose="03000509000000000000" pitchFamily="65" charset="-122"/>
                <a:ea typeface="方正超粗黑_GBK" panose="03000509000000000000" pitchFamily="65" charset="-122"/>
              </a:rPr>
              <a:t>3/4</a:t>
            </a:r>
            <a:r>
              <a:rPr lang="zh-CN" altLang="en-US" dirty="0" smtClean="0">
                <a:solidFill>
                  <a:srgbClr val="FF0000"/>
                </a:solidFill>
                <a:latin typeface="方正超粗黑_GBK" panose="03000509000000000000" pitchFamily="65" charset="-122"/>
                <a:ea typeface="方正超粗黑_GBK" panose="03000509000000000000" pitchFamily="65" charset="-122"/>
              </a:rPr>
              <a:t>英寸方形驱动工具</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395143" y="3429000"/>
            <a:ext cx="2475753" cy="646331"/>
          </a:xfrm>
          <a:prstGeom prst="rect">
            <a:avLst/>
          </a:prstGeom>
          <a:solidFill>
            <a:schemeClr val="bg2"/>
          </a:solidFill>
        </p:spPr>
        <p:txBody>
          <a:bodyPr wrap="square" rtlCol="0">
            <a:spAutoFit/>
          </a:bodyPr>
          <a:lstStyle/>
          <a:p>
            <a:pPr indent="180000"/>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英尺加长杆的</a:t>
            </a:r>
            <a:r>
              <a:rPr lang="en-US" altLang="zh-CN" dirty="0" smtClean="0">
                <a:latin typeface="方正超粗黑_GBK" panose="03000509000000000000" pitchFamily="65" charset="-122"/>
                <a:ea typeface="方正超粗黑_GBK" panose="03000509000000000000" pitchFamily="65" charset="-122"/>
              </a:rPr>
              <a:t>3/4</a:t>
            </a:r>
            <a:r>
              <a:rPr lang="zh-CN" altLang="en-US" dirty="0" smtClean="0">
                <a:latin typeface="方正超粗黑_GBK" panose="03000509000000000000" pitchFamily="65" charset="-122"/>
                <a:ea typeface="方正超粗黑_GBK" panose="03000509000000000000" pitchFamily="65" charset="-122"/>
              </a:rPr>
              <a:t>英寸方形驱动工具</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652737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HPTACC</a:t>
            </a:r>
            <a:r>
              <a:rPr lang="zh-CN" altLang="en-US" dirty="0"/>
              <a:t>阀门组件</a:t>
            </a:r>
          </a:p>
        </p:txBody>
      </p:sp>
      <p:sp>
        <p:nvSpPr>
          <p:cNvPr id="3" name="内容占位符 2"/>
          <p:cNvSpPr>
            <a:spLocks noGrp="1"/>
          </p:cNvSpPr>
          <p:nvPr>
            <p:ph idx="1"/>
          </p:nvPr>
        </p:nvSpPr>
        <p:spPr/>
        <p:txBody>
          <a:bodyPr/>
          <a:lstStyle/>
          <a:p>
            <a:r>
              <a:rPr lang="en-US" altLang="zh-CN" dirty="0"/>
              <a:t>HPTACC</a:t>
            </a:r>
            <a:r>
              <a:rPr lang="zh-CN" altLang="en-US" dirty="0"/>
              <a:t>阀门组件包括：</a:t>
            </a:r>
            <a:r>
              <a:rPr lang="en-US" altLang="zh-CN" dirty="0"/>
              <a:t>9</a:t>
            </a:r>
            <a:r>
              <a:rPr lang="zh-CN" altLang="en-US" dirty="0"/>
              <a:t>级阀，</a:t>
            </a:r>
            <a:r>
              <a:rPr lang="en-US" altLang="zh-CN" dirty="0"/>
              <a:t>4</a:t>
            </a:r>
            <a:r>
              <a:rPr lang="zh-CN" altLang="en-US" dirty="0"/>
              <a:t>级阀，一个作动筒，二个</a:t>
            </a:r>
            <a:r>
              <a:rPr lang="en-US" altLang="zh-CN" dirty="0"/>
              <a:t>LVDT</a:t>
            </a:r>
            <a:r>
              <a:rPr lang="zh-CN" altLang="en-US" dirty="0"/>
              <a:t>接头，燃油总管安装面，</a:t>
            </a:r>
            <a:r>
              <a:rPr lang="en-US" altLang="zh-CN" dirty="0"/>
              <a:t>4</a:t>
            </a:r>
            <a:r>
              <a:rPr lang="zh-CN" altLang="en-US" dirty="0"/>
              <a:t>级进气管道。</a:t>
            </a:r>
          </a:p>
          <a:p>
            <a:r>
              <a:rPr lang="zh-CN" altLang="en-US" dirty="0"/>
              <a:t>在</a:t>
            </a:r>
            <a:r>
              <a:rPr lang="en-US" altLang="zh-CN" dirty="0"/>
              <a:t>HPTACC</a:t>
            </a:r>
            <a:r>
              <a:rPr lang="zh-CN" altLang="en-US" dirty="0"/>
              <a:t>阀内有两个</a:t>
            </a:r>
            <a:r>
              <a:rPr lang="en-US" altLang="zh-CN" dirty="0"/>
              <a:t>LVDT</a:t>
            </a:r>
            <a:r>
              <a:rPr lang="zh-CN" altLang="en-US" dirty="0"/>
              <a:t>。</a:t>
            </a:r>
            <a:r>
              <a:rPr lang="en-US" altLang="zh-CN" dirty="0"/>
              <a:t>LVDT</a:t>
            </a:r>
            <a:r>
              <a:rPr lang="zh-CN" altLang="en-US" dirty="0"/>
              <a:t>可提供</a:t>
            </a:r>
            <a:r>
              <a:rPr lang="en-US" altLang="zh-CN" dirty="0"/>
              <a:t>HPTACC</a:t>
            </a:r>
            <a:r>
              <a:rPr lang="zh-CN" altLang="en-US" dirty="0"/>
              <a:t>阀的位置信号到</a:t>
            </a:r>
            <a:r>
              <a:rPr lang="en-US" altLang="zh-CN" dirty="0"/>
              <a:t>EEC</a:t>
            </a:r>
            <a:r>
              <a:rPr lang="zh-CN" altLang="en-US" dirty="0"/>
              <a:t>。一个</a:t>
            </a:r>
            <a:r>
              <a:rPr lang="en-US" altLang="zh-CN" dirty="0"/>
              <a:t>LVDT</a:t>
            </a:r>
            <a:r>
              <a:rPr lang="zh-CN" altLang="en-US" dirty="0"/>
              <a:t>将阀位置信号传送到</a:t>
            </a:r>
            <a:r>
              <a:rPr lang="en-US" altLang="zh-CN" dirty="0"/>
              <a:t>EEC</a:t>
            </a:r>
            <a:r>
              <a:rPr lang="zh-CN" altLang="en-US" dirty="0"/>
              <a:t>的</a:t>
            </a:r>
            <a:r>
              <a:rPr lang="en-US" altLang="zh-CN" dirty="0"/>
              <a:t>A</a:t>
            </a:r>
            <a:r>
              <a:rPr lang="zh-CN" altLang="en-US" dirty="0"/>
              <a:t>通道，而另一个</a:t>
            </a:r>
            <a:r>
              <a:rPr lang="en-US" altLang="zh-CN" dirty="0"/>
              <a:t>LVDT</a:t>
            </a:r>
            <a:r>
              <a:rPr lang="zh-CN" altLang="en-US" dirty="0"/>
              <a:t>将阀位置信号传送到</a:t>
            </a:r>
            <a:r>
              <a:rPr lang="en-US" altLang="zh-CN" dirty="0"/>
              <a:t>EEC</a:t>
            </a:r>
            <a:r>
              <a:rPr lang="zh-CN" altLang="en-US" dirty="0"/>
              <a:t>的</a:t>
            </a:r>
            <a:r>
              <a:rPr lang="en-US" altLang="zh-CN" dirty="0"/>
              <a:t>B</a:t>
            </a:r>
            <a:r>
              <a:rPr lang="zh-CN" altLang="en-US" dirty="0"/>
              <a:t>通道。</a:t>
            </a:r>
          </a:p>
          <a:p>
            <a:r>
              <a:rPr lang="zh-CN" altLang="en-US" dirty="0"/>
              <a:t>拆卸</a:t>
            </a:r>
            <a:r>
              <a:rPr lang="en-US" altLang="zh-CN" dirty="0"/>
              <a:t>HPTACC</a:t>
            </a:r>
            <a:r>
              <a:rPr lang="zh-CN" altLang="en-US" dirty="0"/>
              <a:t>阀只能作为一个组件整体拆除。</a:t>
            </a:r>
            <a:r>
              <a:rPr lang="en-US" altLang="zh-CN" dirty="0"/>
              <a:t>HPTACC</a:t>
            </a:r>
            <a:r>
              <a:rPr lang="zh-CN" altLang="en-US" dirty="0"/>
              <a:t>作动筒有一余油口，可以排放从活塞杆的密封件泄漏的燃油。</a:t>
            </a:r>
          </a:p>
          <a:p>
            <a:endParaRPr lang="zh-CN" altLang="en-US" dirty="0"/>
          </a:p>
        </p:txBody>
      </p:sp>
    </p:spTree>
    <p:extLst>
      <p:ext uri="{BB962C8B-B14F-4D97-AF65-F5344CB8AC3E}">
        <p14:creationId xmlns:p14="http://schemas.microsoft.com/office/powerpoint/2010/main" val="3239248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959361" y="569344"/>
            <a:ext cx="8895700" cy="6003985"/>
          </a:xfrm>
          <a:prstGeom prst="rect">
            <a:avLst/>
          </a:prstGeom>
        </p:spPr>
      </p:pic>
      <p:sp>
        <p:nvSpPr>
          <p:cNvPr id="5" name="圆角矩形 4"/>
          <p:cNvSpPr/>
          <p:nvPr/>
        </p:nvSpPr>
        <p:spPr>
          <a:xfrm>
            <a:off x="10118785" y="1144150"/>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81154" y="96070"/>
            <a:ext cx="3674854"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HPTACC</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81154" y="1817010"/>
            <a:ext cx="4045790" cy="1754326"/>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EEC </a:t>
            </a:r>
            <a:r>
              <a:rPr lang="zh-CN" altLang="en-US" dirty="0">
                <a:latin typeface="方正超粗黑_GBK" panose="03000509000000000000" pitchFamily="65" charset="-122"/>
                <a:ea typeface="方正超粗黑_GBK" panose="03000509000000000000" pitchFamily="65" charset="-122"/>
              </a:rPr>
              <a:t>使用这些数据控制</a:t>
            </a:r>
            <a:r>
              <a:rPr lang="en-US" altLang="zh-CN" dirty="0">
                <a:latin typeface="方正超粗黑_GBK" panose="03000509000000000000" pitchFamily="65" charset="-122"/>
                <a:ea typeface="方正超粗黑_GBK" panose="03000509000000000000" pitchFamily="65" charset="-122"/>
              </a:rPr>
              <a:t>HPTACC</a:t>
            </a:r>
            <a:r>
              <a:rPr lang="zh-CN" altLang="en-US" dirty="0" smtClean="0">
                <a:latin typeface="方正超粗黑_GBK" panose="03000509000000000000" pitchFamily="65" charset="-122"/>
                <a:ea typeface="方正超粗黑_GBK" panose="03000509000000000000" pitchFamily="65" charset="-122"/>
              </a:rPr>
              <a:t>阀</a:t>
            </a:r>
            <a:r>
              <a:rPr lang="en-US" altLang="zh-CN" dirty="0" smtClean="0">
                <a:latin typeface="方正超粗黑_GBK" panose="03000509000000000000" pitchFamily="65" charset="-122"/>
                <a:ea typeface="方正超粗黑_GBK" panose="03000509000000000000" pitchFamily="65" charset="-122"/>
              </a:rPr>
              <a:t>:</a:t>
            </a:r>
            <a:endParaRPr lang="en-US" altLang="zh-CN"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）环境压力</a:t>
            </a:r>
            <a:r>
              <a:rPr lang="en-US" altLang="zh-CN" dirty="0">
                <a:latin typeface="方正超粗黑_GBK" panose="03000509000000000000" pitchFamily="65" charset="-122"/>
                <a:ea typeface="方正超粗黑_GBK" panose="03000509000000000000" pitchFamily="65" charset="-122"/>
              </a:rPr>
              <a:t>(P0)</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N2</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）压气机排气温度</a:t>
            </a:r>
            <a:r>
              <a:rPr lang="en-US" altLang="zh-CN" dirty="0">
                <a:latin typeface="方正超粗黑_GBK" panose="03000509000000000000" pitchFamily="65" charset="-122"/>
                <a:ea typeface="方正超粗黑_GBK" panose="03000509000000000000" pitchFamily="65" charset="-122"/>
              </a:rPr>
              <a:t>(T3)</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）高压涡轮护罩支架温度（</a:t>
            </a:r>
            <a:r>
              <a:rPr lang="en-US" altLang="zh-CN" dirty="0">
                <a:latin typeface="方正超粗黑_GBK" panose="03000509000000000000" pitchFamily="65" charset="-122"/>
                <a:ea typeface="方正超粗黑_GBK" panose="03000509000000000000" pitchFamily="65" charset="-122"/>
              </a:rPr>
              <a:t>TCC</a:t>
            </a:r>
            <a:r>
              <a:rPr lang="zh-CN" altLang="en-US" dirty="0">
                <a:latin typeface="方正超粗黑_GBK" panose="03000509000000000000" pitchFamily="65" charset="-122"/>
                <a:ea typeface="方正超粗黑_GBK" panose="03000509000000000000" pitchFamily="65" charset="-122"/>
              </a:rPr>
              <a:t>）传感器</a:t>
            </a:r>
          </a:p>
        </p:txBody>
      </p:sp>
      <p:cxnSp>
        <p:nvCxnSpPr>
          <p:cNvPr id="13" name="直接箭头连接符 12"/>
          <p:cNvCxnSpPr/>
          <p:nvPr/>
        </p:nvCxnSpPr>
        <p:spPr>
          <a:xfrm>
            <a:off x="7828471" y="3066357"/>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369995" y="220820"/>
            <a:ext cx="4006254" cy="923330"/>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EEC </a:t>
            </a:r>
            <a:r>
              <a:rPr lang="zh-CN" altLang="en-US" dirty="0">
                <a:latin typeface="方正超粗黑_GBK" panose="03000509000000000000" pitchFamily="65" charset="-122"/>
                <a:ea typeface="方正超粗黑_GBK" panose="03000509000000000000" pitchFamily="65" charset="-122"/>
              </a:rPr>
              <a:t>根据</a:t>
            </a:r>
            <a:r>
              <a:rPr lang="en-US" altLang="zh-CN" dirty="0">
                <a:latin typeface="方正超粗黑_GBK" panose="03000509000000000000" pitchFamily="65" charset="-122"/>
                <a:ea typeface="方正超粗黑_GBK" panose="03000509000000000000" pitchFamily="65" charset="-122"/>
              </a:rPr>
              <a:t>N2 </a:t>
            </a:r>
            <a:r>
              <a:rPr lang="zh-CN" altLang="en-US" dirty="0">
                <a:latin typeface="方正超粗黑_GBK" panose="03000509000000000000" pitchFamily="65" charset="-122"/>
                <a:ea typeface="方正超粗黑_GBK" panose="03000509000000000000" pitchFamily="65" charset="-122"/>
              </a:rPr>
              <a:t>转速、压气机排气温度（</a:t>
            </a:r>
            <a:r>
              <a:rPr lang="en-US" altLang="zh-CN" dirty="0">
                <a:latin typeface="方正超粗黑_GBK" panose="03000509000000000000" pitchFamily="65" charset="-122"/>
                <a:ea typeface="方正超粗黑_GBK" panose="03000509000000000000" pitchFamily="65" charset="-122"/>
              </a:rPr>
              <a:t>T3</a:t>
            </a:r>
            <a:r>
              <a:rPr lang="zh-CN" altLang="en-US" dirty="0">
                <a:latin typeface="方正超粗黑_GBK" panose="03000509000000000000" pitchFamily="65" charset="-122"/>
                <a:ea typeface="方正超粗黑_GBK" panose="03000509000000000000" pitchFamily="65" charset="-122"/>
              </a:rPr>
              <a:t>）和飞行高度</a:t>
            </a:r>
            <a:r>
              <a:rPr lang="en-US" altLang="zh-CN" dirty="0">
                <a:latin typeface="方正超粗黑_GBK" panose="03000509000000000000" pitchFamily="65" charset="-122"/>
                <a:ea typeface="方正超粗黑_GBK" panose="03000509000000000000" pitchFamily="65" charset="-122"/>
              </a:rPr>
              <a:t>(P0)</a:t>
            </a:r>
            <a:r>
              <a:rPr lang="zh-CN" altLang="en-US" dirty="0">
                <a:latin typeface="方正超粗黑_GBK" panose="03000509000000000000" pitchFamily="65" charset="-122"/>
                <a:ea typeface="方正超粗黑_GBK" panose="03000509000000000000" pitchFamily="65" charset="-122"/>
              </a:rPr>
              <a:t>计算出所需的高压涡轮护罩支架的温度</a:t>
            </a:r>
            <a:r>
              <a:rPr lang="en-US" altLang="zh-CN" dirty="0">
                <a:latin typeface="方正超粗黑_GBK" panose="03000509000000000000" pitchFamily="65" charset="-122"/>
                <a:ea typeface="方正超粗黑_GBK" panose="03000509000000000000" pitchFamily="65" charset="-122"/>
              </a:rPr>
              <a:t>(TCC)</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261308" y="4368946"/>
            <a:ext cx="2617900" cy="1754326"/>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如</a:t>
            </a:r>
            <a:r>
              <a:rPr lang="zh-CN" altLang="en-US" dirty="0">
                <a:latin typeface="方正超粗黑_GBK" panose="03000509000000000000" pitchFamily="65" charset="-122"/>
                <a:ea typeface="方正超粗黑_GBK" panose="03000509000000000000" pitchFamily="65" charset="-122"/>
              </a:rPr>
              <a:t>果</a:t>
            </a:r>
            <a:r>
              <a:rPr lang="en-US" altLang="zh-CN" dirty="0" smtClean="0">
                <a:latin typeface="方正超粗黑_GBK" panose="03000509000000000000" pitchFamily="65" charset="-122"/>
                <a:ea typeface="方正超粗黑_GBK" panose="03000509000000000000" pitchFamily="65" charset="-122"/>
              </a:rPr>
              <a:t>TCC</a:t>
            </a:r>
            <a:r>
              <a:rPr lang="zh-CN" altLang="en-US" dirty="0" smtClean="0">
                <a:latin typeface="方正超粗黑_GBK" panose="03000509000000000000" pitchFamily="65" charset="-122"/>
                <a:ea typeface="方正超粗黑_GBK" panose="03000509000000000000" pitchFamily="65" charset="-122"/>
              </a:rPr>
              <a:t>过</a:t>
            </a:r>
            <a:r>
              <a:rPr lang="zh-CN" altLang="en-US" dirty="0">
                <a:latin typeface="方正超粗黑_GBK" panose="03000509000000000000" pitchFamily="65" charset="-122"/>
                <a:ea typeface="方正超粗黑_GBK" panose="03000509000000000000" pitchFamily="65" charset="-122"/>
              </a:rPr>
              <a:t>高，</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将信号发送到</a:t>
            </a:r>
            <a:r>
              <a:rPr lang="en-US" altLang="zh-CN" dirty="0">
                <a:latin typeface="方正超粗黑_GBK" panose="03000509000000000000" pitchFamily="65" charset="-122"/>
                <a:ea typeface="方正超粗黑_GBK" panose="03000509000000000000" pitchFamily="65" charset="-122"/>
              </a:rPr>
              <a:t>HMU</a:t>
            </a:r>
            <a:r>
              <a:rPr lang="zh-CN" altLang="en-US" dirty="0">
                <a:latin typeface="方正超粗黑_GBK" panose="03000509000000000000" pitchFamily="65" charset="-122"/>
                <a:ea typeface="方正超粗黑_GBK" panose="03000509000000000000" pitchFamily="65" charset="-122"/>
              </a:rPr>
              <a:t>以冷却高压涡</a:t>
            </a:r>
            <a:r>
              <a:rPr lang="zh-CN" altLang="en-US" dirty="0" smtClean="0">
                <a:latin typeface="方正超粗黑_GBK" panose="03000509000000000000" pitchFamily="65" charset="-122"/>
                <a:ea typeface="方正超粗黑_GBK" panose="03000509000000000000" pitchFamily="65" charset="-122"/>
              </a:rPr>
              <a:t>轮护</a:t>
            </a:r>
            <a:r>
              <a:rPr lang="zh-CN" altLang="en-US" dirty="0">
                <a:latin typeface="方正超粗黑_GBK" panose="03000509000000000000" pitchFamily="65" charset="-122"/>
                <a:ea typeface="方正超粗黑_GBK" panose="03000509000000000000" pitchFamily="65" charset="-122"/>
              </a:rPr>
              <a:t>罩支架；如</a:t>
            </a:r>
            <a:r>
              <a:rPr lang="zh-CN" altLang="en-US" dirty="0" smtClean="0">
                <a:latin typeface="方正超粗黑_GBK" panose="03000509000000000000" pitchFamily="65" charset="-122"/>
                <a:ea typeface="方正超粗黑_GBK" panose="03000509000000000000" pitchFamily="65" charset="-122"/>
              </a:rPr>
              <a:t>果</a:t>
            </a:r>
            <a:r>
              <a:rPr lang="en-US" altLang="zh-CN" dirty="0" smtClean="0">
                <a:latin typeface="方正超粗黑_GBK" panose="03000509000000000000" pitchFamily="65" charset="-122"/>
                <a:ea typeface="方正超粗黑_GBK" panose="03000509000000000000" pitchFamily="65" charset="-122"/>
              </a:rPr>
              <a:t>TCC</a:t>
            </a:r>
            <a:r>
              <a:rPr lang="zh-CN" altLang="en-US" dirty="0" smtClean="0">
                <a:latin typeface="方正超粗黑_GBK" panose="03000509000000000000" pitchFamily="65" charset="-122"/>
                <a:ea typeface="方正超粗黑_GBK" panose="03000509000000000000" pitchFamily="65" charset="-122"/>
              </a:rPr>
              <a:t>过</a:t>
            </a:r>
            <a:r>
              <a:rPr lang="zh-CN" altLang="en-US" dirty="0">
                <a:latin typeface="方正超粗黑_GBK" panose="03000509000000000000" pitchFamily="65" charset="-122"/>
                <a:ea typeface="方正超粗黑_GBK" panose="03000509000000000000" pitchFamily="65" charset="-122"/>
              </a:rPr>
              <a:t>低，</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将信号发送到</a:t>
            </a:r>
            <a:r>
              <a:rPr lang="en-US" altLang="zh-CN" dirty="0">
                <a:latin typeface="方正超粗黑_GBK" panose="03000509000000000000" pitchFamily="65" charset="-122"/>
                <a:ea typeface="方正超粗黑_GBK" panose="03000509000000000000" pitchFamily="65" charset="-122"/>
              </a:rPr>
              <a:t>HMU</a:t>
            </a:r>
            <a:r>
              <a:rPr lang="zh-CN" altLang="en-US" dirty="0">
                <a:latin typeface="方正超粗黑_GBK" panose="03000509000000000000" pitchFamily="65" charset="-122"/>
                <a:ea typeface="方正超粗黑_GBK" panose="03000509000000000000" pitchFamily="65" charset="-122"/>
              </a:rPr>
              <a:t>，从而减少对护罩套管的冷却。</a:t>
            </a:r>
          </a:p>
        </p:txBody>
      </p:sp>
    </p:spTree>
    <p:extLst>
      <p:ext uri="{BB962C8B-B14F-4D97-AF65-F5344CB8AC3E}">
        <p14:creationId xmlns:p14="http://schemas.microsoft.com/office/powerpoint/2010/main" val="2462018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98824" y="215661"/>
            <a:ext cx="8394353" cy="6426679"/>
          </a:xfrm>
          <a:prstGeom prst="rect">
            <a:avLst/>
          </a:prstGeom>
        </p:spPr>
      </p:pic>
      <p:sp>
        <p:nvSpPr>
          <p:cNvPr id="8" name="文本框 7"/>
          <p:cNvSpPr txBox="1"/>
          <p:nvPr/>
        </p:nvSpPr>
        <p:spPr>
          <a:xfrm>
            <a:off x="1881967" y="5720491"/>
            <a:ext cx="8428067"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轴</a:t>
            </a:r>
            <a:r>
              <a:rPr lang="zh-CN" altLang="en-US" sz="5400" dirty="0">
                <a:solidFill>
                  <a:srgbClr val="FF0000"/>
                </a:solidFill>
                <a:latin typeface="方正超粗黑_GBK" panose="03000509000000000000" pitchFamily="65" charset="-122"/>
                <a:ea typeface="方正超粗黑_GBK" panose="03000509000000000000" pitchFamily="65" charset="-122"/>
              </a:rPr>
              <a:t>承腔封严空</a:t>
            </a:r>
            <a:r>
              <a:rPr lang="zh-CN" altLang="en-US" sz="5400" dirty="0" smtClean="0">
                <a:solidFill>
                  <a:srgbClr val="FF0000"/>
                </a:solidFill>
                <a:latin typeface="方正超粗黑_GBK" panose="03000509000000000000" pitchFamily="65" charset="-122"/>
                <a:ea typeface="方正超粗黑_GBK" panose="03000509000000000000" pitchFamily="65" charset="-122"/>
              </a:rPr>
              <a:t>气</a:t>
            </a:r>
            <a:r>
              <a:rPr lang="en-US" altLang="zh-CN" sz="5400" dirty="0" smtClean="0">
                <a:solidFill>
                  <a:srgbClr val="FF0000"/>
                </a:solidFill>
                <a:latin typeface="方正超粗黑_GBK" panose="03000509000000000000" pitchFamily="65" charset="-122"/>
                <a:ea typeface="方正超粗黑_GBK" panose="03000509000000000000" pitchFamily="65" charset="-122"/>
              </a:rPr>
              <a:t>-</a:t>
            </a:r>
            <a:r>
              <a:rPr lang="zh-CN" altLang="en-US" sz="5400" dirty="0" smtClean="0">
                <a:solidFill>
                  <a:srgbClr val="FF0000"/>
                </a:solidFill>
                <a:latin typeface="方正超粗黑_GBK" panose="03000509000000000000" pitchFamily="65" charset="-122"/>
                <a:ea typeface="方正超粗黑_GBK" panose="03000509000000000000" pitchFamily="65" charset="-122"/>
              </a:rPr>
              <a:t>前轴承腔</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035365" y="318660"/>
            <a:ext cx="1157187"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0" idx="2"/>
          </p:cNvCxnSpPr>
          <p:nvPr/>
        </p:nvCxnSpPr>
        <p:spPr>
          <a:xfrm>
            <a:off x="3613959" y="687992"/>
            <a:ext cx="685711" cy="30234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38021" y="2343577"/>
            <a:ext cx="2199737" cy="2585323"/>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轴承腔封严空气用于防止滑油从发动机轴承腔漏出，防止主气流的燃气进入涡轮盘空腔。蓖齿封严件广泛用来挡住轴承腔中的滑油，它还用作内部空气流的限流装置。</a:t>
            </a:r>
            <a:endParaRPr lang="zh-CN" altLang="en-US" dirty="0">
              <a:latin typeface="方正超粗黑_GBK" panose="03000509000000000000" pitchFamily="65" charset="-122"/>
              <a:ea typeface="方正超粗黑_GBK" panose="03000509000000000000" pitchFamily="65" charset="-122"/>
            </a:endParaRPr>
          </a:p>
        </p:txBody>
      </p:sp>
      <p:sp>
        <p:nvSpPr>
          <p:cNvPr id="3" name="右箭头 2"/>
          <p:cNvSpPr/>
          <p:nvPr/>
        </p:nvSpPr>
        <p:spPr>
          <a:xfrm rot="9058909">
            <a:off x="4236061" y="759126"/>
            <a:ext cx="448067" cy="598132"/>
          </a:xfrm>
          <a:prstGeom prst="right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5811716">
            <a:off x="7072390" y="647087"/>
            <a:ext cx="448067" cy="598132"/>
          </a:xfrm>
          <a:prstGeom prst="right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3099860">
            <a:off x="8833703" y="1803027"/>
            <a:ext cx="448067" cy="598132"/>
          </a:xfrm>
          <a:prstGeom prst="rightArrow">
            <a:avLst/>
          </a:prstGeom>
          <a:solidFill>
            <a:srgbClr val="00B0F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753350" y="266644"/>
            <a:ext cx="1157187"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9791769" y="1057417"/>
            <a:ext cx="1157187"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H="1">
            <a:off x="9259859" y="1379631"/>
            <a:ext cx="531910" cy="72246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532343" y="1940943"/>
            <a:ext cx="624925" cy="71537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386539" y="2463324"/>
            <a:ext cx="1233576" cy="64251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755811" y="2424307"/>
            <a:ext cx="767752" cy="46937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049189" y="3105834"/>
            <a:ext cx="1799533" cy="646331"/>
          </a:xfrm>
          <a:prstGeom prst="rect">
            <a:avLst/>
          </a:prstGeom>
          <a:solidFill>
            <a:schemeClr val="bg2"/>
          </a:solidFill>
        </p:spPr>
        <p:txBody>
          <a:bodyPr wrap="square" rtlCol="0">
            <a:spAutoFit/>
          </a:bodyPr>
          <a:lstStyle/>
          <a:p>
            <a:pPr indent="180000"/>
            <a:r>
              <a:rPr lang="zh-CN" altLang="en-US" dirty="0" smtClean="0">
                <a:latin typeface="方正超粗黑_GBK" panose="03000509000000000000" pitchFamily="65" charset="-122"/>
                <a:ea typeface="方正超粗黑_GBK" panose="03000509000000000000" pitchFamily="65" charset="-122"/>
              </a:rPr>
              <a:t>前轴承腔：前、中、后封严蓖齿</a:t>
            </a:r>
            <a:endParaRPr lang="zh-CN" altLang="en-US" dirty="0">
              <a:latin typeface="方正超粗黑_GBK" panose="03000509000000000000" pitchFamily="65" charset="-122"/>
              <a:ea typeface="方正超粗黑_GBK" panose="03000509000000000000" pitchFamily="65" charset="-122"/>
            </a:endParaRPr>
          </a:p>
        </p:txBody>
      </p:sp>
      <p:sp>
        <p:nvSpPr>
          <p:cNvPr id="23" name="文本框 22"/>
          <p:cNvSpPr txBox="1"/>
          <p:nvPr/>
        </p:nvSpPr>
        <p:spPr>
          <a:xfrm>
            <a:off x="759993" y="910287"/>
            <a:ext cx="1364623"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前封严蓖齿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p:txBody>
      </p:sp>
      <p:cxnSp>
        <p:nvCxnSpPr>
          <p:cNvPr id="24" name="直接箭头连接符 23"/>
          <p:cNvCxnSpPr>
            <a:stCxn id="23" idx="2"/>
          </p:cNvCxnSpPr>
          <p:nvPr/>
        </p:nvCxnSpPr>
        <p:spPr>
          <a:xfrm>
            <a:off x="1442305" y="1279619"/>
            <a:ext cx="1210482" cy="6849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052017" y="4582114"/>
            <a:ext cx="1364623"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中封严蓖齿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p:txBody>
      </p:sp>
      <p:cxnSp>
        <p:nvCxnSpPr>
          <p:cNvPr id="26" name="直接箭头连接符 25"/>
          <p:cNvCxnSpPr>
            <a:stCxn id="25" idx="0"/>
          </p:cNvCxnSpPr>
          <p:nvPr/>
        </p:nvCxnSpPr>
        <p:spPr>
          <a:xfrm flipV="1">
            <a:off x="6734329" y="3119940"/>
            <a:ext cx="268998" cy="146217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364797" y="2158911"/>
            <a:ext cx="1364623"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后封严蓖齿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p:txBody>
      </p:sp>
      <p:cxnSp>
        <p:nvCxnSpPr>
          <p:cNvPr id="29" name="直接箭头连接符 28"/>
          <p:cNvCxnSpPr>
            <a:stCxn id="28" idx="1"/>
          </p:cNvCxnSpPr>
          <p:nvPr/>
        </p:nvCxnSpPr>
        <p:spPr>
          <a:xfrm flipH="1">
            <a:off x="9493216" y="2343577"/>
            <a:ext cx="871581" cy="3198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539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54120" y="0"/>
            <a:ext cx="10883760" cy="6858000"/>
          </a:xfrm>
          <a:prstGeom prst="rect">
            <a:avLst/>
          </a:prstGeom>
        </p:spPr>
      </p:pic>
      <p:sp>
        <p:nvSpPr>
          <p:cNvPr id="5" name="圆角矩形 4"/>
          <p:cNvSpPr/>
          <p:nvPr/>
        </p:nvSpPr>
        <p:spPr>
          <a:xfrm>
            <a:off x="810882" y="1009290"/>
            <a:ext cx="1293963"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571335" y="2899656"/>
            <a:ext cx="4807847"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HPTACC</a:t>
            </a:r>
            <a:r>
              <a:rPr lang="zh-CN" altLang="en-US" sz="5400" dirty="0" smtClean="0">
                <a:solidFill>
                  <a:srgbClr val="FF0000"/>
                </a:solidFill>
                <a:latin typeface="方正超粗黑_GBK" panose="03000509000000000000" pitchFamily="65" charset="-122"/>
                <a:ea typeface="方正超粗黑_GBK" panose="03000509000000000000" pitchFamily="65" charset="-122"/>
              </a:rPr>
              <a:t>模式</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53735" y="2622657"/>
            <a:ext cx="2382378" cy="1200329"/>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无</a:t>
            </a:r>
            <a:r>
              <a:rPr lang="zh-CN" altLang="en-US" dirty="0">
                <a:solidFill>
                  <a:srgbClr val="FF0000"/>
                </a:solidFill>
                <a:latin typeface="方正超粗黑_GBK" panose="03000509000000000000" pitchFamily="65" charset="-122"/>
                <a:ea typeface="方正超粗黑_GBK" panose="03000509000000000000" pitchFamily="65" charset="-122"/>
              </a:rPr>
              <a:t>空气模</a:t>
            </a:r>
            <a:r>
              <a:rPr lang="zh-CN" altLang="en-US" dirty="0" smtClean="0">
                <a:solidFill>
                  <a:srgbClr val="FF0000"/>
                </a:solidFill>
                <a:latin typeface="方正超粗黑_GBK" panose="03000509000000000000" pitchFamily="65" charset="-122"/>
                <a:ea typeface="方正超粗黑_GBK" panose="03000509000000000000" pitchFamily="65" charset="-122"/>
              </a:rPr>
              <a:t>式</a:t>
            </a: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低</a:t>
            </a:r>
            <a:r>
              <a:rPr lang="zh-CN" altLang="en-US" dirty="0">
                <a:solidFill>
                  <a:srgbClr val="FF0000"/>
                </a:solidFill>
                <a:latin typeface="方正超粗黑_GBK" panose="03000509000000000000" pitchFamily="65" charset="-122"/>
                <a:ea typeface="方正超粗黑_GBK" panose="03000509000000000000" pitchFamily="65" charset="-122"/>
              </a:rPr>
              <a:t>流量</a:t>
            </a:r>
            <a:r>
              <a:rPr lang="en-US" altLang="zh-CN" dirty="0">
                <a:solidFill>
                  <a:srgbClr val="FF0000"/>
                </a:solidFill>
                <a:latin typeface="方正超粗黑_GBK" panose="03000509000000000000" pitchFamily="65" charset="-122"/>
                <a:ea typeface="方正超粗黑_GBK" panose="03000509000000000000" pitchFamily="65" charset="-122"/>
              </a:rPr>
              <a:t>9</a:t>
            </a:r>
            <a:r>
              <a:rPr lang="zh-CN" altLang="en-US" dirty="0">
                <a:solidFill>
                  <a:srgbClr val="FF0000"/>
                </a:solidFill>
                <a:latin typeface="方正超粗黑_GBK" panose="03000509000000000000" pitchFamily="65" charset="-122"/>
                <a:ea typeface="方正超粗黑_GBK" panose="03000509000000000000" pitchFamily="65" charset="-122"/>
              </a:rPr>
              <a:t>级模</a:t>
            </a:r>
            <a:r>
              <a:rPr lang="zh-CN" altLang="en-US" dirty="0" smtClean="0">
                <a:solidFill>
                  <a:srgbClr val="FF0000"/>
                </a:solidFill>
                <a:latin typeface="方正超粗黑_GBK" panose="03000509000000000000" pitchFamily="65" charset="-122"/>
                <a:ea typeface="方正超粗黑_GBK" panose="03000509000000000000" pitchFamily="65" charset="-122"/>
              </a:rPr>
              <a:t>式</a:t>
            </a:r>
            <a:r>
              <a:rPr lang="en-US" altLang="zh-CN" dirty="0" smtClean="0">
                <a:solidFill>
                  <a:srgbClr val="FF0000"/>
                </a:solidFill>
                <a:latin typeface="方正超粗黑_GBK" panose="03000509000000000000" pitchFamily="65" charset="-122"/>
                <a:ea typeface="方正超粗黑_GBK" panose="03000509000000000000" pitchFamily="65" charset="-122"/>
              </a:rPr>
              <a:t>(3)</a:t>
            </a:r>
            <a:r>
              <a:rPr lang="zh-CN" altLang="en-US" dirty="0" smtClean="0">
                <a:solidFill>
                  <a:srgbClr val="FF0000"/>
                </a:solidFill>
                <a:latin typeface="方正超粗黑_GBK" panose="03000509000000000000" pitchFamily="65" charset="-122"/>
                <a:ea typeface="方正超粗黑_GBK" panose="03000509000000000000" pitchFamily="65" charset="-122"/>
              </a:rPr>
              <a:t>高</a:t>
            </a:r>
            <a:r>
              <a:rPr lang="zh-CN" altLang="en-US" dirty="0">
                <a:solidFill>
                  <a:srgbClr val="FF0000"/>
                </a:solidFill>
                <a:latin typeface="方正超粗黑_GBK" panose="03000509000000000000" pitchFamily="65" charset="-122"/>
                <a:ea typeface="方正超粗黑_GBK" panose="03000509000000000000" pitchFamily="65" charset="-122"/>
              </a:rPr>
              <a:t>流量</a:t>
            </a:r>
            <a:r>
              <a:rPr lang="en-US" altLang="zh-CN" dirty="0">
                <a:solidFill>
                  <a:srgbClr val="FF0000"/>
                </a:solidFill>
                <a:latin typeface="方正超粗黑_GBK" panose="03000509000000000000" pitchFamily="65" charset="-122"/>
                <a:ea typeface="方正超粗黑_GBK" panose="03000509000000000000" pitchFamily="65" charset="-122"/>
              </a:rPr>
              <a:t>9</a:t>
            </a:r>
            <a:r>
              <a:rPr lang="zh-CN" altLang="en-US" dirty="0">
                <a:solidFill>
                  <a:srgbClr val="FF0000"/>
                </a:solidFill>
                <a:latin typeface="方正超粗黑_GBK" panose="03000509000000000000" pitchFamily="65" charset="-122"/>
                <a:ea typeface="方正超粗黑_GBK" panose="03000509000000000000" pitchFamily="65" charset="-122"/>
              </a:rPr>
              <a:t>级模</a:t>
            </a:r>
            <a:r>
              <a:rPr lang="zh-CN" altLang="en-US" dirty="0" smtClean="0">
                <a:solidFill>
                  <a:srgbClr val="FF0000"/>
                </a:solidFill>
                <a:latin typeface="方正超粗黑_GBK" panose="03000509000000000000" pitchFamily="65" charset="-122"/>
                <a:ea typeface="方正超粗黑_GBK" panose="03000509000000000000" pitchFamily="65" charset="-122"/>
              </a:rPr>
              <a:t>式</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混</a:t>
            </a:r>
            <a:r>
              <a:rPr lang="zh-CN" altLang="en-US" dirty="0">
                <a:solidFill>
                  <a:srgbClr val="FF0000"/>
                </a:solidFill>
                <a:latin typeface="方正超粗黑_GBK" panose="03000509000000000000" pitchFamily="65" charset="-122"/>
                <a:ea typeface="方正超粗黑_GBK" panose="03000509000000000000" pitchFamily="65" charset="-122"/>
              </a:rPr>
              <a:t>气模</a:t>
            </a:r>
            <a:r>
              <a:rPr lang="zh-CN" altLang="en-US" dirty="0" smtClean="0">
                <a:solidFill>
                  <a:srgbClr val="FF0000"/>
                </a:solidFill>
                <a:latin typeface="方正超粗黑_GBK" panose="03000509000000000000" pitchFamily="65" charset="-122"/>
                <a:ea typeface="方正超粗黑_GBK" panose="03000509000000000000" pitchFamily="65" charset="-122"/>
              </a:rPr>
              <a:t>式</a:t>
            </a:r>
            <a:r>
              <a:rPr lang="en-US" altLang="zh-CN" dirty="0" smtClean="0">
                <a:solidFill>
                  <a:srgbClr val="FF0000"/>
                </a:solidFill>
                <a:latin typeface="方正超粗黑_GBK" panose="03000509000000000000" pitchFamily="65" charset="-122"/>
                <a:ea typeface="方正超粗黑_GBK" panose="03000509000000000000" pitchFamily="65" charset="-122"/>
              </a:rPr>
              <a:t>(5)</a:t>
            </a:r>
            <a:r>
              <a:rPr lang="zh-CN" altLang="en-US" dirty="0" smtClean="0">
                <a:solidFill>
                  <a:srgbClr val="FF0000"/>
                </a:solidFill>
                <a:latin typeface="方正超粗黑_GBK" panose="03000509000000000000" pitchFamily="65" charset="-122"/>
                <a:ea typeface="方正超粗黑_GBK" panose="03000509000000000000" pitchFamily="65" charset="-122"/>
              </a:rPr>
              <a:t>全</a:t>
            </a:r>
            <a:r>
              <a:rPr lang="en-US" altLang="zh-CN" dirty="0">
                <a:solidFill>
                  <a:srgbClr val="FF0000"/>
                </a:solidFill>
                <a:latin typeface="方正超粗黑_GBK" panose="03000509000000000000" pitchFamily="65" charset="-122"/>
                <a:ea typeface="方正超粗黑_GBK" panose="03000509000000000000" pitchFamily="65" charset="-122"/>
              </a:rPr>
              <a:t>4</a:t>
            </a:r>
            <a:r>
              <a:rPr lang="zh-CN" altLang="en-US" dirty="0">
                <a:solidFill>
                  <a:srgbClr val="FF0000"/>
                </a:solidFill>
                <a:latin typeface="方正超粗黑_GBK" panose="03000509000000000000" pitchFamily="65" charset="-122"/>
                <a:ea typeface="方正超粗黑_GBK" panose="03000509000000000000" pitchFamily="65" charset="-122"/>
              </a:rPr>
              <a:t>级模式</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9" name="圆角矩形 8"/>
          <p:cNvSpPr/>
          <p:nvPr/>
        </p:nvSpPr>
        <p:spPr>
          <a:xfrm>
            <a:off x="715991" y="4873923"/>
            <a:ext cx="1457866"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6719976" y="1009290"/>
            <a:ext cx="983413"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840746" y="4873923"/>
            <a:ext cx="983413"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379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HPTACC</a:t>
            </a:r>
            <a:r>
              <a:rPr lang="zh-CN" altLang="en-US" dirty="0" smtClean="0"/>
              <a:t>工作模式（</a:t>
            </a:r>
            <a:r>
              <a:rPr lang="en-US" altLang="zh-CN" dirty="0" smtClean="0"/>
              <a:t>5</a:t>
            </a:r>
            <a:r>
              <a:rPr lang="zh-CN" altLang="en-US" dirty="0"/>
              <a:t>模式</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a:t>（</a:t>
            </a:r>
            <a:r>
              <a:rPr lang="en-US" altLang="zh-CN" dirty="0"/>
              <a:t>1</a:t>
            </a:r>
            <a:r>
              <a:rPr lang="zh-CN" altLang="en-US" dirty="0"/>
              <a:t>）无空气模式</a:t>
            </a:r>
          </a:p>
          <a:p>
            <a:r>
              <a:rPr lang="zh-CN" altLang="en-US" dirty="0"/>
              <a:t>作动筒活塞杆完全缩入。高压压气机第</a:t>
            </a:r>
            <a:r>
              <a:rPr lang="en-US" altLang="zh-CN" dirty="0"/>
              <a:t>4 </a:t>
            </a:r>
            <a:r>
              <a:rPr lang="zh-CN" altLang="en-US" dirty="0"/>
              <a:t>级和第</a:t>
            </a:r>
            <a:r>
              <a:rPr lang="en-US" altLang="zh-CN" dirty="0"/>
              <a:t>9</a:t>
            </a:r>
            <a:r>
              <a:rPr lang="zh-CN" altLang="en-US" dirty="0"/>
              <a:t>级阀是关闭的。这是在发动机停车时作动筒位置，也是失效安全位置。如</a:t>
            </a:r>
            <a:r>
              <a:rPr lang="en-US" altLang="zh-CN" dirty="0"/>
              <a:t>EEC</a:t>
            </a:r>
            <a:r>
              <a:rPr lang="zh-CN" altLang="en-US" dirty="0"/>
              <a:t>或者</a:t>
            </a:r>
            <a:r>
              <a:rPr lang="en-US" altLang="zh-CN" dirty="0"/>
              <a:t>HMU</a:t>
            </a:r>
            <a:r>
              <a:rPr lang="zh-CN" altLang="en-US" dirty="0"/>
              <a:t>故障，则</a:t>
            </a:r>
            <a:r>
              <a:rPr lang="en-US" altLang="zh-CN" dirty="0"/>
              <a:t>EEC</a:t>
            </a:r>
            <a:r>
              <a:rPr lang="zh-CN" altLang="en-US" dirty="0"/>
              <a:t>指令</a:t>
            </a:r>
            <a:r>
              <a:rPr lang="en-US" altLang="zh-CN" dirty="0"/>
              <a:t>HPTACC</a:t>
            </a:r>
            <a:r>
              <a:rPr lang="zh-CN" altLang="en-US" dirty="0"/>
              <a:t>阀到达这一位置。当</a:t>
            </a:r>
            <a:r>
              <a:rPr lang="en-US" altLang="zh-CN" dirty="0"/>
              <a:t>HPTACC</a:t>
            </a:r>
            <a:r>
              <a:rPr lang="zh-CN" altLang="en-US" dirty="0"/>
              <a:t>在这一位置时，高压涡轮间隙是最大的。</a:t>
            </a:r>
          </a:p>
          <a:p>
            <a:r>
              <a:rPr lang="zh-CN" altLang="en-US" dirty="0"/>
              <a:t>（</a:t>
            </a:r>
            <a:r>
              <a:rPr lang="en-US" altLang="zh-CN" dirty="0"/>
              <a:t>2</a:t>
            </a:r>
            <a:r>
              <a:rPr lang="zh-CN" altLang="en-US" dirty="0"/>
              <a:t>）低流量</a:t>
            </a:r>
            <a:r>
              <a:rPr lang="en-US" altLang="zh-CN" dirty="0"/>
              <a:t>9</a:t>
            </a:r>
            <a:r>
              <a:rPr lang="zh-CN" altLang="en-US" dirty="0"/>
              <a:t>级模式</a:t>
            </a:r>
          </a:p>
          <a:p>
            <a:r>
              <a:rPr lang="en-US" altLang="zh-CN" dirty="0"/>
              <a:t>EEC</a:t>
            </a:r>
            <a:r>
              <a:rPr lang="zh-CN" altLang="en-US" dirty="0"/>
              <a:t>设定作动筒活塞杆在</a:t>
            </a:r>
            <a:r>
              <a:rPr lang="en-US" altLang="zh-CN" dirty="0"/>
              <a:t>8%</a:t>
            </a:r>
            <a:r>
              <a:rPr lang="zh-CN" altLang="en-US" dirty="0"/>
              <a:t>的伸出位置。第</a:t>
            </a:r>
            <a:r>
              <a:rPr lang="en-US" altLang="zh-CN" dirty="0"/>
              <a:t>9</a:t>
            </a:r>
            <a:r>
              <a:rPr lang="zh-CN" altLang="en-US" dirty="0"/>
              <a:t>级阀使小流量的第</a:t>
            </a:r>
            <a:r>
              <a:rPr lang="en-US" altLang="zh-CN" dirty="0"/>
              <a:t>9</a:t>
            </a:r>
            <a:r>
              <a:rPr lang="zh-CN" altLang="en-US" dirty="0"/>
              <a:t>级空气流到高压涡轮护罩支架，此时第</a:t>
            </a:r>
            <a:r>
              <a:rPr lang="en-US" altLang="zh-CN" dirty="0"/>
              <a:t>4</a:t>
            </a:r>
            <a:r>
              <a:rPr lang="zh-CN" altLang="en-US" dirty="0"/>
              <a:t>级蝶形阀完全关闭，对高压涡轮护罩进行少量的冷却。</a:t>
            </a:r>
          </a:p>
          <a:p>
            <a:endParaRPr lang="zh-CN" altLang="en-US" dirty="0"/>
          </a:p>
        </p:txBody>
      </p:sp>
    </p:spTree>
    <p:extLst>
      <p:ext uri="{BB962C8B-B14F-4D97-AF65-F5344CB8AC3E}">
        <p14:creationId xmlns:p14="http://schemas.microsoft.com/office/powerpoint/2010/main" val="1119434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HPTACC</a:t>
            </a:r>
            <a:r>
              <a:rPr lang="zh-CN" altLang="en-US" dirty="0" smtClean="0"/>
              <a:t>工作</a:t>
            </a:r>
            <a:r>
              <a:rPr lang="zh-CN" altLang="en-US" dirty="0"/>
              <a:t>模式（</a:t>
            </a:r>
            <a:r>
              <a:rPr lang="en-US" altLang="zh-CN" dirty="0"/>
              <a:t>5</a:t>
            </a:r>
            <a:r>
              <a:rPr lang="zh-CN" altLang="en-US" dirty="0"/>
              <a:t>模式）</a:t>
            </a:r>
          </a:p>
        </p:txBody>
      </p:sp>
      <p:sp>
        <p:nvSpPr>
          <p:cNvPr id="3" name="内容占位符 2"/>
          <p:cNvSpPr>
            <a:spLocks noGrp="1"/>
          </p:cNvSpPr>
          <p:nvPr>
            <p:ph idx="1"/>
          </p:nvPr>
        </p:nvSpPr>
        <p:spPr/>
        <p:txBody>
          <a:bodyPr/>
          <a:lstStyle/>
          <a:p>
            <a:r>
              <a:rPr lang="zh-CN" altLang="en-US" dirty="0"/>
              <a:t>高流量</a:t>
            </a:r>
            <a:r>
              <a:rPr lang="en-US" altLang="zh-CN" dirty="0"/>
              <a:t>9</a:t>
            </a:r>
            <a:r>
              <a:rPr lang="zh-CN" altLang="en-US" dirty="0"/>
              <a:t>级模式</a:t>
            </a:r>
          </a:p>
          <a:p>
            <a:r>
              <a:rPr lang="en-US" altLang="zh-CN" dirty="0"/>
              <a:t>EEC</a:t>
            </a:r>
            <a:r>
              <a:rPr lang="zh-CN" altLang="en-US" dirty="0"/>
              <a:t>设定作动筒活塞杆在</a:t>
            </a:r>
            <a:r>
              <a:rPr lang="en-US" altLang="zh-CN" dirty="0"/>
              <a:t>37%</a:t>
            </a:r>
            <a:r>
              <a:rPr lang="zh-CN" altLang="en-US" dirty="0"/>
              <a:t>的伸出位置，</a:t>
            </a:r>
            <a:r>
              <a:rPr lang="en-US" altLang="zh-CN" dirty="0"/>
              <a:t>9</a:t>
            </a:r>
            <a:r>
              <a:rPr lang="zh-CN" altLang="en-US" dirty="0"/>
              <a:t>级阀完全打开，</a:t>
            </a:r>
            <a:r>
              <a:rPr lang="en-US" altLang="zh-CN" dirty="0"/>
              <a:t>4 </a:t>
            </a:r>
            <a:r>
              <a:rPr lang="zh-CN" altLang="en-US" dirty="0"/>
              <a:t>级阀完全关闭，对高压涡轮护罩进行更大的冷却。</a:t>
            </a:r>
          </a:p>
          <a:p>
            <a:r>
              <a:rPr lang="zh-CN" altLang="en-US" dirty="0"/>
              <a:t>（</a:t>
            </a:r>
            <a:r>
              <a:rPr lang="en-US" altLang="zh-CN" dirty="0"/>
              <a:t>4</a:t>
            </a:r>
            <a:r>
              <a:rPr lang="zh-CN" altLang="en-US" dirty="0"/>
              <a:t>）混气模式</a:t>
            </a:r>
          </a:p>
          <a:p>
            <a:r>
              <a:rPr lang="en-US" altLang="zh-CN" dirty="0"/>
              <a:t>EEC</a:t>
            </a:r>
            <a:r>
              <a:rPr lang="zh-CN" altLang="en-US" dirty="0"/>
              <a:t>控制作动筒活塞杆在</a:t>
            </a:r>
            <a:r>
              <a:rPr lang="en-US" altLang="zh-CN" dirty="0"/>
              <a:t>38%</a:t>
            </a:r>
            <a:r>
              <a:rPr lang="zh-CN" altLang="en-US" dirty="0"/>
              <a:t>和</a:t>
            </a:r>
            <a:r>
              <a:rPr lang="en-US" altLang="zh-CN" dirty="0"/>
              <a:t>99%</a:t>
            </a:r>
            <a:r>
              <a:rPr lang="zh-CN" altLang="en-US" dirty="0"/>
              <a:t>之间的伸出位置，可调节第</a:t>
            </a:r>
            <a:r>
              <a:rPr lang="en-US" altLang="zh-CN" dirty="0"/>
              <a:t>9</a:t>
            </a:r>
            <a:r>
              <a:rPr lang="zh-CN" altLang="en-US" dirty="0"/>
              <a:t>级和第</a:t>
            </a:r>
            <a:r>
              <a:rPr lang="en-US" altLang="zh-CN" dirty="0"/>
              <a:t>4</a:t>
            </a:r>
            <a:r>
              <a:rPr lang="zh-CN" altLang="en-US" dirty="0"/>
              <a:t>级引气的混合比例，以精确地调节高压涡轮间隙。混气模式可为高压涡轮护罩支架提供更强的冷却</a:t>
            </a:r>
            <a:r>
              <a:rPr lang="zh-CN" altLang="en-US" dirty="0" smtClean="0"/>
              <a:t>。</a:t>
            </a:r>
            <a:endParaRPr lang="zh-CN" altLang="en-US" dirty="0"/>
          </a:p>
        </p:txBody>
      </p:sp>
    </p:spTree>
    <p:extLst>
      <p:ext uri="{BB962C8B-B14F-4D97-AF65-F5344CB8AC3E}">
        <p14:creationId xmlns:p14="http://schemas.microsoft.com/office/powerpoint/2010/main" val="3352953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HPTACC</a:t>
            </a:r>
            <a:r>
              <a:rPr lang="zh-CN" altLang="en-US" dirty="0" smtClean="0"/>
              <a:t>工作</a:t>
            </a:r>
            <a:r>
              <a:rPr lang="zh-CN" altLang="en-US" dirty="0"/>
              <a:t>模式（</a:t>
            </a:r>
            <a:r>
              <a:rPr lang="en-US" altLang="zh-CN" dirty="0"/>
              <a:t>5</a:t>
            </a:r>
            <a:r>
              <a:rPr lang="zh-CN" altLang="en-US" dirty="0"/>
              <a:t>模式）</a:t>
            </a:r>
          </a:p>
        </p:txBody>
      </p:sp>
      <p:sp>
        <p:nvSpPr>
          <p:cNvPr id="3" name="内容占位符 2"/>
          <p:cNvSpPr>
            <a:spLocks noGrp="1"/>
          </p:cNvSpPr>
          <p:nvPr>
            <p:ph idx="1"/>
          </p:nvPr>
        </p:nvSpPr>
        <p:spPr/>
        <p:txBody>
          <a:bodyPr/>
          <a:lstStyle/>
          <a:p>
            <a:r>
              <a:rPr lang="zh-CN" altLang="en-US" dirty="0" smtClean="0"/>
              <a:t>（</a:t>
            </a:r>
            <a:r>
              <a:rPr lang="en-US" altLang="zh-CN" dirty="0" smtClean="0"/>
              <a:t>5</a:t>
            </a:r>
            <a:r>
              <a:rPr lang="zh-CN" altLang="en-US" dirty="0" smtClean="0"/>
              <a:t>）全</a:t>
            </a:r>
            <a:r>
              <a:rPr lang="en-US" altLang="zh-CN" dirty="0"/>
              <a:t>4</a:t>
            </a:r>
            <a:r>
              <a:rPr lang="zh-CN" altLang="en-US" dirty="0"/>
              <a:t>级模式</a:t>
            </a:r>
          </a:p>
          <a:p>
            <a:r>
              <a:rPr lang="zh-CN" altLang="en-US" dirty="0"/>
              <a:t>作动筒活塞杆完全伸出</a:t>
            </a:r>
            <a:r>
              <a:rPr lang="en-US" altLang="zh-CN" dirty="0"/>
              <a:t>(100%)</a:t>
            </a:r>
            <a:r>
              <a:rPr lang="zh-CN" altLang="en-US" dirty="0"/>
              <a:t>。</a:t>
            </a:r>
            <a:r>
              <a:rPr lang="en-US" altLang="zh-CN" dirty="0"/>
              <a:t>9</a:t>
            </a:r>
            <a:r>
              <a:rPr lang="zh-CN" altLang="en-US" dirty="0"/>
              <a:t>级阀完全关闭，</a:t>
            </a:r>
            <a:r>
              <a:rPr lang="en-US" altLang="zh-CN" dirty="0"/>
              <a:t>4</a:t>
            </a:r>
            <a:r>
              <a:rPr lang="zh-CN" altLang="en-US" dirty="0"/>
              <a:t>级阀完全打开，此冷却模式为护罩支架提供最大的冷却，使高压涡轮间隙最小。</a:t>
            </a:r>
          </a:p>
        </p:txBody>
      </p:sp>
      <p:pic>
        <p:nvPicPr>
          <p:cNvPr id="4" name="图片 3"/>
          <p:cNvPicPr>
            <a:picLocks noChangeAspect="1"/>
          </p:cNvPicPr>
          <p:nvPr/>
        </p:nvPicPr>
        <p:blipFill>
          <a:blip r:embed="rId2"/>
          <a:stretch>
            <a:fillRect/>
          </a:stretch>
        </p:blipFill>
        <p:spPr>
          <a:xfrm>
            <a:off x="562514" y="3481388"/>
            <a:ext cx="11239500" cy="2695575"/>
          </a:xfrm>
          <a:prstGeom prst="rect">
            <a:avLst/>
          </a:prstGeom>
        </p:spPr>
      </p:pic>
    </p:spTree>
    <p:extLst>
      <p:ext uri="{BB962C8B-B14F-4D97-AF65-F5344CB8AC3E}">
        <p14:creationId xmlns:p14="http://schemas.microsoft.com/office/powerpoint/2010/main" val="473570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172361" y="0"/>
            <a:ext cx="6816081" cy="6858000"/>
          </a:xfrm>
          <a:prstGeom prst="rect">
            <a:avLst/>
          </a:prstGeom>
        </p:spPr>
      </p:pic>
      <p:sp>
        <p:nvSpPr>
          <p:cNvPr id="5" name="圆角矩形 4"/>
          <p:cNvSpPr/>
          <p:nvPr/>
        </p:nvSpPr>
        <p:spPr>
          <a:xfrm>
            <a:off x="5641674" y="741872"/>
            <a:ext cx="1147315" cy="36230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81154" y="115022"/>
            <a:ext cx="4324768" cy="1754326"/>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高压涡轮间隙控制冷却气流</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21448" y="2406769"/>
            <a:ext cx="3959525" cy="2862322"/>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空气冲击总管循环高压压气机第</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级和第</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级引气用于高压涡轮间隙控制和低压涡轮进口导向器的冷却。</a:t>
            </a:r>
          </a:p>
          <a:p>
            <a:pPr indent="180000"/>
            <a:r>
              <a:rPr lang="zh-CN" altLang="en-US" dirty="0">
                <a:latin typeface="方正超粗黑_GBK" panose="03000509000000000000" pitchFamily="65" charset="-122"/>
                <a:ea typeface="方正超粗黑_GBK" panose="03000509000000000000" pitchFamily="65" charset="-122"/>
              </a:rPr>
              <a:t>总管由上下两个半环组成，其分离边在</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点钟和</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点钟位置，通过螺栓连接在一起</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en-US" altLang="zh-CN" dirty="0" smtClean="0">
                <a:latin typeface="方正超粗黑_GBK" panose="03000509000000000000" pitchFamily="65" charset="-122"/>
                <a:ea typeface="方正超粗黑_GBK" panose="03000509000000000000" pitchFamily="65" charset="-122"/>
              </a:rPr>
              <a:t>HPTACC</a:t>
            </a:r>
            <a:r>
              <a:rPr lang="zh-CN" altLang="en-US" dirty="0">
                <a:latin typeface="方正超粗黑_GBK" panose="03000509000000000000" pitchFamily="65" charset="-122"/>
                <a:ea typeface="方正超粗黑_GBK" panose="03000509000000000000" pitchFamily="65" charset="-122"/>
              </a:rPr>
              <a:t>引气总管从燃烧室机匣穿入，向冲击总管外表面上</a:t>
            </a:r>
            <a:r>
              <a:rPr lang="zh-CN" altLang="en-US" dirty="0" smtClean="0">
                <a:latin typeface="方正超粗黑_GBK" panose="03000509000000000000" pitchFamily="65" charset="-122"/>
                <a:ea typeface="方正超粗黑_GBK" panose="03000509000000000000" pitchFamily="65" charset="-122"/>
              </a:rPr>
              <a:t>的</a:t>
            </a: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个</a:t>
            </a:r>
            <a:r>
              <a:rPr lang="zh-CN" altLang="en-US" dirty="0">
                <a:solidFill>
                  <a:srgbClr val="FF0000"/>
                </a:solidFill>
                <a:latin typeface="方正超粗黑_GBK" panose="03000509000000000000" pitchFamily="65" charset="-122"/>
                <a:ea typeface="方正超粗黑_GBK" panose="03000509000000000000" pitchFamily="65" charset="-122"/>
              </a:rPr>
              <a:t>进气孔</a:t>
            </a:r>
            <a:r>
              <a:rPr lang="zh-CN" altLang="en-US" dirty="0">
                <a:latin typeface="方正超粗黑_GBK" panose="03000509000000000000" pitchFamily="65" charset="-122"/>
                <a:ea typeface="方正超粗黑_GBK" panose="03000509000000000000" pitchFamily="65" charset="-122"/>
              </a:rPr>
              <a:t>供气，这两个进气位于大约</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点钟和</a:t>
            </a:r>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点钟位置</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9300706" y="2665562"/>
            <a:ext cx="878463" cy="42269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399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172361" y="0"/>
            <a:ext cx="6816081" cy="6858000"/>
          </a:xfrm>
          <a:prstGeom prst="rect">
            <a:avLst/>
          </a:prstGeom>
        </p:spPr>
      </p:pic>
      <p:sp>
        <p:nvSpPr>
          <p:cNvPr id="5" name="圆角矩形 4"/>
          <p:cNvSpPr/>
          <p:nvPr/>
        </p:nvSpPr>
        <p:spPr>
          <a:xfrm>
            <a:off x="5667553" y="733245"/>
            <a:ext cx="1147315" cy="431321"/>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81154" y="115022"/>
            <a:ext cx="4324768" cy="1754326"/>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高压涡轮间隙控制冷却气流</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32786" y="2158108"/>
            <a:ext cx="3821503" cy="3693319"/>
          </a:xfrm>
          <a:prstGeom prst="rect">
            <a:avLst/>
          </a:prstGeom>
          <a:solidFill>
            <a:schemeClr val="bg2"/>
          </a:solidFill>
        </p:spPr>
        <p:txBody>
          <a:bodyPr wrap="square" rtlCol="0">
            <a:spAutoFit/>
          </a:bodyPr>
          <a:lstStyle/>
          <a:p>
            <a:pPr indent="180000"/>
            <a:r>
              <a:rPr lang="zh-CN" altLang="en-US" dirty="0" smtClean="0">
                <a:latin typeface="方正超粗黑_GBK" panose="03000509000000000000" pitchFamily="65" charset="-122"/>
                <a:ea typeface="方正超粗黑_GBK" panose="03000509000000000000" pitchFamily="65" charset="-122"/>
              </a:rPr>
              <a:t>在</a:t>
            </a:r>
            <a:r>
              <a:rPr lang="zh-CN" altLang="en-US" dirty="0">
                <a:latin typeface="方正超粗黑_GBK" panose="03000509000000000000" pitchFamily="65" charset="-122"/>
                <a:ea typeface="方正超粗黑_GBK" panose="03000509000000000000" pitchFamily="65" charset="-122"/>
              </a:rPr>
              <a:t>总管的内表面有</a:t>
            </a:r>
            <a:r>
              <a:rPr lang="en-US" altLang="zh-CN" dirty="0">
                <a:solidFill>
                  <a:srgbClr val="FF0000"/>
                </a:solidFill>
                <a:latin typeface="方正超粗黑_GBK" panose="03000509000000000000" pitchFamily="65" charset="-122"/>
                <a:ea typeface="方正超粗黑_GBK" panose="03000509000000000000" pitchFamily="65" charset="-122"/>
              </a:rPr>
              <a:t>3</a:t>
            </a:r>
            <a:r>
              <a:rPr lang="zh-CN" altLang="en-US" dirty="0">
                <a:solidFill>
                  <a:srgbClr val="FF0000"/>
                </a:solidFill>
                <a:latin typeface="方正超粗黑_GBK" panose="03000509000000000000" pitchFamily="65" charset="-122"/>
                <a:ea typeface="方正超粗黑_GBK" panose="03000509000000000000" pitchFamily="65" charset="-122"/>
              </a:rPr>
              <a:t>根喷射管</a:t>
            </a:r>
            <a:r>
              <a:rPr lang="zh-CN" altLang="en-US" dirty="0">
                <a:latin typeface="方正超粗黑_GBK" panose="03000509000000000000" pitchFamily="65" charset="-122"/>
                <a:ea typeface="方正超粗黑_GBK" panose="03000509000000000000" pitchFamily="65" charset="-122"/>
              </a:rPr>
              <a:t>，可以提供冷却空气冷却高压涡轮护罩支架，实现高压涡轮间隙控制</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这</a:t>
            </a:r>
            <a:r>
              <a:rPr lang="zh-CN" altLang="en-US" dirty="0">
                <a:latin typeface="方正超粗黑_GBK" panose="03000509000000000000" pitchFamily="65" charset="-122"/>
                <a:ea typeface="方正超粗黑_GBK" panose="03000509000000000000" pitchFamily="65" charset="-122"/>
              </a:rPr>
              <a:t>三根喷射管的内侧有</a:t>
            </a:r>
            <a:r>
              <a:rPr lang="zh-CN" altLang="en-US" dirty="0">
                <a:solidFill>
                  <a:srgbClr val="FF0000"/>
                </a:solidFill>
                <a:latin typeface="方正超粗黑_GBK" panose="03000509000000000000" pitchFamily="65" charset="-122"/>
                <a:ea typeface="方正超粗黑_GBK" panose="03000509000000000000" pitchFamily="65" charset="-122"/>
              </a:rPr>
              <a:t>喷射孔</a:t>
            </a:r>
            <a:r>
              <a:rPr lang="zh-CN" altLang="en-US" dirty="0">
                <a:latin typeface="方正超粗黑_GBK" panose="03000509000000000000" pitchFamily="65" charset="-122"/>
                <a:ea typeface="方正超粗黑_GBK" panose="03000509000000000000" pitchFamily="65" charset="-122"/>
              </a:rPr>
              <a:t>，可将冷却空气喷射到护罩支架，然后空气流向一个空腔</a:t>
            </a:r>
            <a:r>
              <a:rPr lang="zh-CN" altLang="en-US" dirty="0">
                <a:solidFill>
                  <a:srgbClr val="FF0000"/>
                </a:solidFill>
                <a:latin typeface="方正超粗黑_GBK" panose="03000509000000000000" pitchFamily="65" charset="-122"/>
                <a:ea typeface="方正超粗黑_GBK" panose="03000509000000000000" pitchFamily="65" charset="-122"/>
              </a:rPr>
              <a:t>与高压压气机</a:t>
            </a:r>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zh-CN" altLang="en-US" dirty="0">
                <a:solidFill>
                  <a:srgbClr val="FF0000"/>
                </a:solidFill>
                <a:latin typeface="方正超粗黑_GBK" panose="03000509000000000000" pitchFamily="65" charset="-122"/>
                <a:ea typeface="方正超粗黑_GBK" panose="03000509000000000000" pitchFamily="65" charset="-122"/>
              </a:rPr>
              <a:t>空气混合</a:t>
            </a:r>
            <a:r>
              <a:rPr lang="zh-CN" altLang="en-US" dirty="0">
                <a:latin typeface="方正超粗黑_GBK" panose="03000509000000000000" pitchFamily="65" charset="-122"/>
                <a:ea typeface="方正超粗黑_GBK" panose="03000509000000000000" pitchFamily="65" charset="-122"/>
              </a:rPr>
              <a:t>。</a:t>
            </a:r>
          </a:p>
          <a:p>
            <a:pPr indent="180000"/>
            <a:r>
              <a:rPr lang="zh-CN" altLang="en-US" dirty="0">
                <a:latin typeface="方正超粗黑_GBK" panose="03000509000000000000" pitchFamily="65" charset="-122"/>
                <a:ea typeface="方正超粗黑_GBK" panose="03000509000000000000" pitchFamily="65" charset="-122"/>
              </a:rPr>
              <a:t>围绕总管后部有很多通气孔，可将与燃烧室机匣之间形成的空腔里的高压压气机第</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级引气，供向低压涡轮进口导向叶片冷却空气进口管路，从而对第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级低压涡轮进口导向器进行冷却。</a:t>
            </a:r>
          </a:p>
        </p:txBody>
      </p:sp>
      <p:sp>
        <p:nvSpPr>
          <p:cNvPr id="11" name="椭圆 10"/>
          <p:cNvSpPr/>
          <p:nvPr/>
        </p:nvSpPr>
        <p:spPr>
          <a:xfrm>
            <a:off x="9326586" y="2700068"/>
            <a:ext cx="809452" cy="41406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1192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高压涡轮护罩冷却</a:t>
            </a:r>
            <a:endParaRPr lang="zh-CN" altLang="en-US" dirty="0"/>
          </a:p>
        </p:txBody>
      </p:sp>
      <p:sp>
        <p:nvSpPr>
          <p:cNvPr id="3" name="内容占位符 2"/>
          <p:cNvSpPr>
            <a:spLocks noGrp="1"/>
          </p:cNvSpPr>
          <p:nvPr>
            <p:ph idx="1"/>
          </p:nvPr>
        </p:nvSpPr>
        <p:spPr/>
        <p:txBody>
          <a:bodyPr/>
          <a:lstStyle/>
          <a:p>
            <a:r>
              <a:rPr lang="zh-CN" altLang="en-US" dirty="0"/>
              <a:t>涡轮护罩吊装在高压涡轮护罩吊架的内表面。吊架提供了护罩与护罩支架之间的冷却区域，减轻了由于热应力对护罩支架造成损伤的风险。共有</a:t>
            </a:r>
            <a:r>
              <a:rPr lang="en-US" altLang="zh-CN" dirty="0"/>
              <a:t>14</a:t>
            </a:r>
            <a:r>
              <a:rPr lang="zh-CN" altLang="en-US" dirty="0"/>
              <a:t>个吊架，每一个可以吊装</a:t>
            </a:r>
            <a:r>
              <a:rPr lang="en-US" altLang="zh-CN" dirty="0"/>
              <a:t>3</a:t>
            </a:r>
            <a:r>
              <a:rPr lang="zh-CN" altLang="en-US" dirty="0"/>
              <a:t>个护罩。</a:t>
            </a:r>
          </a:p>
          <a:p>
            <a:r>
              <a:rPr lang="zh-CN" altLang="en-US" dirty="0"/>
              <a:t>高压涡轮护罩有一个光滑耐磨的表面，可以承受高压涡轮叶片叶尖的摩擦，防止热排气造成的腐蚀。</a:t>
            </a:r>
          </a:p>
          <a:p>
            <a:r>
              <a:rPr lang="zh-CN" altLang="en-US" dirty="0"/>
              <a:t>共有</a:t>
            </a:r>
            <a:r>
              <a:rPr lang="en-US" altLang="zh-CN" dirty="0"/>
              <a:t>42</a:t>
            </a:r>
            <a:r>
              <a:rPr lang="zh-CN" altLang="en-US" dirty="0"/>
              <a:t>个单个可更换的护罩。在整个发动机工作过程中，护罩的膨胀都得到控制，从而提升了高压涡轮的效率。</a:t>
            </a:r>
          </a:p>
          <a:p>
            <a:r>
              <a:rPr lang="en-US" altLang="zh-CN" dirty="0"/>
              <a:t>CDP</a:t>
            </a:r>
            <a:r>
              <a:rPr lang="zh-CN" altLang="en-US" dirty="0"/>
              <a:t>空气可流过护罩和支架之间区域，对其进行冷却。然后空气从护罩上的小孔流出，混入到通向低压涡轮进口导向器的主气流中。</a:t>
            </a:r>
          </a:p>
          <a:p>
            <a:endParaRPr lang="zh-CN" altLang="en-US" dirty="0"/>
          </a:p>
        </p:txBody>
      </p:sp>
    </p:spTree>
    <p:extLst>
      <p:ext uri="{BB962C8B-B14F-4D97-AF65-F5344CB8AC3E}">
        <p14:creationId xmlns:p14="http://schemas.microsoft.com/office/powerpoint/2010/main" val="6099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4226"/>
            <a:ext cx="10058400" cy="6171682"/>
          </a:xfrm>
          <a:prstGeom prst="rect">
            <a:avLst/>
          </a:prstGeom>
        </p:spPr>
      </p:pic>
      <p:sp>
        <p:nvSpPr>
          <p:cNvPr id="5" name="圆角矩形 4"/>
          <p:cNvSpPr/>
          <p:nvPr/>
        </p:nvSpPr>
        <p:spPr>
          <a:xfrm>
            <a:off x="1393150" y="4451230"/>
            <a:ext cx="901476" cy="104379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077" y="47965"/>
            <a:ext cx="4609440"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HPT</a:t>
            </a:r>
            <a:r>
              <a:rPr lang="zh-CN" altLang="en-US" sz="5400" dirty="0" smtClean="0">
                <a:solidFill>
                  <a:srgbClr val="FF0000"/>
                </a:solidFill>
                <a:latin typeface="方正超粗黑_GBK" panose="03000509000000000000" pitchFamily="65" charset="-122"/>
                <a:ea typeface="方正超粗黑_GBK" panose="03000509000000000000" pitchFamily="65" charset="-122"/>
              </a:rPr>
              <a:t>护罩冷却</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9" name="圆角矩形 8"/>
          <p:cNvSpPr/>
          <p:nvPr/>
        </p:nvSpPr>
        <p:spPr>
          <a:xfrm>
            <a:off x="3023541" y="5763621"/>
            <a:ext cx="2428353" cy="44739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H="1" flipV="1">
            <a:off x="6003986" y="5391509"/>
            <a:ext cx="526210" cy="47445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206719" y="5841687"/>
            <a:ext cx="646953"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护罩</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a:off x="10489722" y="5158596"/>
            <a:ext cx="427007" cy="20863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889060" y="4558431"/>
            <a:ext cx="1024373" cy="1200329"/>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en-US" altLang="zh-CN" dirty="0" smtClean="0">
                <a:solidFill>
                  <a:srgbClr val="FF0000"/>
                </a:solidFill>
                <a:latin typeface="方正超粗黑_GBK" panose="03000509000000000000" pitchFamily="65" charset="-122"/>
                <a:ea typeface="方正超粗黑_GBK" panose="03000509000000000000" pitchFamily="65" charset="-122"/>
              </a:rPr>
              <a:t>LPT</a:t>
            </a:r>
            <a:r>
              <a:rPr lang="zh-CN" altLang="en-US" dirty="0" smtClean="0">
                <a:solidFill>
                  <a:srgbClr val="FF0000"/>
                </a:solidFill>
                <a:latin typeface="方正超粗黑_GBK" panose="03000509000000000000" pitchFamily="65" charset="-122"/>
                <a:ea typeface="方正超粗黑_GBK" panose="03000509000000000000" pitchFamily="65" charset="-122"/>
              </a:rPr>
              <a:t>进口导向叶片</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7102063" y="909458"/>
            <a:ext cx="1964299"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通</a:t>
            </a:r>
            <a:r>
              <a:rPr lang="zh-CN" altLang="en-US" dirty="0" smtClean="0">
                <a:latin typeface="方正超粗黑_GBK" panose="03000509000000000000" pitchFamily="65" charset="-122"/>
                <a:ea typeface="方正超粗黑_GBK" panose="03000509000000000000" pitchFamily="65" charset="-122"/>
              </a:rPr>
              <a:t>过</a:t>
            </a:r>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根外部管道</a:t>
            </a:r>
            <a:endParaRPr lang="zh-CN" altLang="en-US" dirty="0">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a:off x="3191774" y="4451230"/>
            <a:ext cx="681487" cy="2846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620976" y="4223434"/>
            <a:ext cx="646953"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吊架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461527" y="2347169"/>
            <a:ext cx="646953"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支架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2" name="直接箭头连接符 21"/>
          <p:cNvCxnSpPr/>
          <p:nvPr/>
        </p:nvCxnSpPr>
        <p:spPr>
          <a:xfrm>
            <a:off x="785004" y="2716501"/>
            <a:ext cx="474453" cy="2846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659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74973" y="0"/>
            <a:ext cx="9560962" cy="6858000"/>
          </a:xfrm>
          <a:prstGeom prst="rect">
            <a:avLst/>
          </a:prstGeom>
        </p:spPr>
      </p:pic>
      <p:sp>
        <p:nvSpPr>
          <p:cNvPr id="8" name="文本框 7"/>
          <p:cNvSpPr txBox="1"/>
          <p:nvPr/>
        </p:nvSpPr>
        <p:spPr>
          <a:xfrm>
            <a:off x="157401" y="5800218"/>
            <a:ext cx="5878903"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低压涡轮间隙控制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698006" y="314049"/>
            <a:ext cx="669618" cy="646331"/>
          </a:xfrm>
          <a:prstGeom prst="rect">
            <a:avLst/>
          </a:prstGeom>
          <a:solidFill>
            <a:schemeClr val="bg2"/>
          </a:solidFill>
        </p:spPr>
        <p:txBody>
          <a:bodyPr wrap="square" rtlCol="0">
            <a:spAutoFit/>
          </a:bodyPr>
          <a:lstStyle/>
          <a:p>
            <a:r>
              <a:rPr lang="zh-CN" altLang="en-US" dirty="0">
                <a:solidFill>
                  <a:srgbClr val="FF0000"/>
                </a:solidFill>
                <a:latin typeface="方正超粗黑_GBK" panose="03000509000000000000" pitchFamily="65" charset="-122"/>
                <a:ea typeface="方正超粗黑_GBK" panose="03000509000000000000" pitchFamily="65" charset="-122"/>
              </a:rPr>
              <a:t>燃</a:t>
            </a:r>
            <a:r>
              <a:rPr lang="zh-CN" altLang="en-US" dirty="0" smtClean="0">
                <a:solidFill>
                  <a:srgbClr val="FF0000"/>
                </a:solidFill>
                <a:latin typeface="方正超粗黑_GBK" panose="03000509000000000000" pitchFamily="65" charset="-122"/>
                <a:ea typeface="方正超粗黑_GBK" panose="03000509000000000000" pitchFamily="65" charset="-122"/>
              </a:rPr>
              <a:t>油</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压力</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321169" y="2981282"/>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442737" y="3047242"/>
            <a:ext cx="3897014" cy="2585323"/>
          </a:xfrm>
          <a:prstGeom prst="rect">
            <a:avLst/>
          </a:prstGeom>
          <a:solidFill>
            <a:schemeClr val="bg2"/>
          </a:solidFill>
        </p:spPr>
        <p:txBody>
          <a:bodyPr wrap="square" rtlCol="0">
            <a:spAutoFit/>
          </a:bodyPr>
          <a:lstStyle/>
          <a:p>
            <a:pPr indent="180000"/>
            <a:r>
              <a:rPr lang="en-US" altLang="zh-CN" dirty="0" smtClean="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增加或减少到低压涡轮机匣的风扇排气量，此空气冷却</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机匣。冷却低压涡轮机匣控制了它的热膨胀，从而保持低压涡轮叶片顶端间隙达到最小，这增加了燃油效率。</a:t>
            </a:r>
          </a:p>
          <a:p>
            <a:pPr indent="180000"/>
            <a:r>
              <a:rPr lang="en-US" altLang="zh-CN" dirty="0" smtClean="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系统部</a:t>
            </a:r>
            <a:r>
              <a:rPr lang="zh-CN" altLang="en-US" dirty="0" smtClean="0">
                <a:latin typeface="方正超粗黑_GBK" panose="03000509000000000000" pitchFamily="65" charset="-122"/>
                <a:ea typeface="方正超粗黑_GBK" panose="03000509000000000000" pitchFamily="65" charset="-122"/>
              </a:rPr>
              <a:t>件：</a:t>
            </a:r>
            <a:endParaRPr lang="en-US" altLang="zh-CN" dirty="0">
              <a:latin typeface="方正超粗黑_GBK" panose="03000509000000000000" pitchFamily="65" charset="-122"/>
              <a:ea typeface="方正超粗黑_GBK" panose="03000509000000000000" pitchFamily="65" charset="-122"/>
            </a:endParaRP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阀</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空气管道</a:t>
            </a:r>
          </a:p>
          <a:p>
            <a:pPr indent="180000"/>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总管。</a:t>
            </a:r>
          </a:p>
        </p:txBody>
      </p:sp>
      <p:sp>
        <p:nvSpPr>
          <p:cNvPr id="9" name="文本框 8"/>
          <p:cNvSpPr txBox="1"/>
          <p:nvPr/>
        </p:nvSpPr>
        <p:spPr>
          <a:xfrm>
            <a:off x="284670" y="126129"/>
            <a:ext cx="2087594" cy="1477328"/>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低压涡轮主动间隙控制</a:t>
            </a:r>
            <a:r>
              <a:rPr lang="en-US" altLang="zh-CN" dirty="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系统控制低压涡轮</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叶片顶部间隙</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775571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2671" r="14924" b="9937"/>
          <a:stretch/>
        </p:blipFill>
        <p:spPr>
          <a:xfrm>
            <a:off x="4779033" y="150746"/>
            <a:ext cx="7021902" cy="617651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66" y="2476428"/>
            <a:ext cx="4128712" cy="4027889"/>
          </a:xfrm>
          <a:prstGeom prst="rect">
            <a:avLst/>
          </a:prstGeom>
        </p:spPr>
      </p:pic>
      <p:sp>
        <p:nvSpPr>
          <p:cNvPr id="4" name="文本框 3"/>
          <p:cNvSpPr txBox="1"/>
          <p:nvPr/>
        </p:nvSpPr>
        <p:spPr>
          <a:xfrm>
            <a:off x="203081" y="245636"/>
            <a:ext cx="3014572"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在风扇框架</a:t>
            </a:r>
            <a:r>
              <a:rPr lang="en-US" altLang="zh-CN" dirty="0" smtClean="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号支柱之间有一个进气斗，可以将风扇空气引</a:t>
            </a:r>
            <a:r>
              <a:rPr lang="zh-CN" altLang="en-US" dirty="0" smtClean="0">
                <a:latin typeface="方正超粗黑_GBK" panose="03000509000000000000" pitchFamily="65" charset="-122"/>
                <a:ea typeface="方正超粗黑_GBK" panose="03000509000000000000" pitchFamily="65" charset="-122"/>
              </a:rPr>
              <a:t>到</a:t>
            </a:r>
            <a:r>
              <a:rPr lang="en-US" altLang="zh-CN" dirty="0">
                <a:latin typeface="方正超粗黑_GBK" panose="03000509000000000000" pitchFamily="65" charset="-122"/>
                <a:ea typeface="方正超粗黑_GBK" panose="03000509000000000000" pitchFamily="65" charset="-122"/>
              </a:rPr>
              <a:t>L</a:t>
            </a:r>
            <a:r>
              <a:rPr lang="en-US" altLang="zh-CN" dirty="0" smtClean="0">
                <a:latin typeface="方正超粗黑_GBK" panose="03000509000000000000" pitchFamily="65" charset="-122"/>
                <a:ea typeface="方正超粗黑_GBK" panose="03000509000000000000" pitchFamily="65" charset="-122"/>
              </a:rPr>
              <a:t>PTACC</a:t>
            </a:r>
            <a:r>
              <a:rPr lang="zh-CN" altLang="en-US" dirty="0">
                <a:latin typeface="方正超粗黑_GBK" panose="03000509000000000000" pitchFamily="65" charset="-122"/>
                <a:ea typeface="方正超粗黑_GBK" panose="03000509000000000000" pitchFamily="65" charset="-122"/>
              </a:rPr>
              <a:t>阀。</a:t>
            </a:r>
          </a:p>
        </p:txBody>
      </p:sp>
      <p:sp>
        <p:nvSpPr>
          <p:cNvPr id="5" name="文本框 4"/>
          <p:cNvSpPr txBox="1"/>
          <p:nvPr/>
        </p:nvSpPr>
        <p:spPr>
          <a:xfrm>
            <a:off x="531177" y="1476414"/>
            <a:ext cx="2496694"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LPTACC</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低压涡轮主动间隙控制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3487197" y="5865594"/>
            <a:ext cx="5878903"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LPTACC</a:t>
            </a:r>
            <a:r>
              <a:rPr lang="zh-CN" altLang="en-US" sz="5400" dirty="0" smtClean="0">
                <a:solidFill>
                  <a:srgbClr val="FF0000"/>
                </a:solidFill>
                <a:latin typeface="方正超粗黑_GBK" panose="03000509000000000000" pitchFamily="65" charset="-122"/>
                <a:ea typeface="方正超粗黑_GBK" panose="03000509000000000000" pitchFamily="65" charset="-122"/>
              </a:rPr>
              <a:t>进气斗</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73879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638354" y="250616"/>
            <a:ext cx="5158598" cy="3450397"/>
          </a:xfrm>
          <a:prstGeom prst="rect">
            <a:avLst/>
          </a:prstGeom>
        </p:spPr>
      </p:pic>
      <p:pic>
        <p:nvPicPr>
          <p:cNvPr id="2" name="图片 1"/>
          <p:cNvPicPr>
            <a:picLocks noChangeAspect="1"/>
          </p:cNvPicPr>
          <p:nvPr/>
        </p:nvPicPr>
        <p:blipFill>
          <a:blip r:embed="rId3"/>
          <a:stretch>
            <a:fillRect/>
          </a:stretch>
        </p:blipFill>
        <p:spPr>
          <a:xfrm>
            <a:off x="6268469" y="250616"/>
            <a:ext cx="5472742" cy="4544814"/>
          </a:xfrm>
          <a:prstGeom prst="rect">
            <a:avLst/>
          </a:prstGeom>
        </p:spPr>
      </p:pic>
      <p:sp>
        <p:nvSpPr>
          <p:cNvPr id="8" name="文本框 7"/>
          <p:cNvSpPr txBox="1"/>
          <p:nvPr/>
        </p:nvSpPr>
        <p:spPr>
          <a:xfrm>
            <a:off x="8117783" y="5634229"/>
            <a:ext cx="372922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前封严蓖齿</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717999" y="4092912"/>
            <a:ext cx="112140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封严蓖齿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（旋转）</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638354" y="4944121"/>
            <a:ext cx="4880426" cy="1200329"/>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蓖齿封严件包</a:t>
            </a:r>
            <a:r>
              <a:rPr lang="zh-CN" altLang="en-US" dirty="0" smtClean="0">
                <a:latin typeface="方正超粗黑_GBK" panose="03000509000000000000" pitchFamily="65" charset="-122"/>
                <a:ea typeface="方正超粗黑_GBK" panose="03000509000000000000" pitchFamily="65" charset="-122"/>
              </a:rPr>
              <a:t>括带</a:t>
            </a:r>
            <a:r>
              <a:rPr lang="zh-CN" altLang="en-US" dirty="0">
                <a:latin typeface="方正超粗黑_GBK" panose="03000509000000000000" pitchFamily="65" charset="-122"/>
                <a:ea typeface="方正超粗黑_GBK" panose="03000509000000000000" pitchFamily="65" charset="-122"/>
              </a:rPr>
              <a:t>蓖齿的旋转件和一个静止的基座，在基</a:t>
            </a:r>
            <a:r>
              <a:rPr lang="zh-CN" altLang="en-US" dirty="0" smtClean="0">
                <a:latin typeface="方正超粗黑_GBK" panose="03000509000000000000" pitchFamily="65" charset="-122"/>
                <a:ea typeface="方正超粗黑_GBK" panose="03000509000000000000" pitchFamily="65" charset="-122"/>
              </a:rPr>
              <a:t>座表面嵌</a:t>
            </a:r>
            <a:r>
              <a:rPr lang="zh-CN" altLang="en-US" dirty="0">
                <a:latin typeface="方正超粗黑_GBK" panose="03000509000000000000" pitchFamily="65" charset="-122"/>
                <a:ea typeface="方正超粗黑_GBK" panose="03000509000000000000" pitchFamily="65" charset="-122"/>
              </a:rPr>
              <a:t>有一层软的耐磨材料衬层，在发动机开始运转时，封严蓖齿轻微摩擦并切入这一衬层，使它们之间的间隙成为最小</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3" name="下箭头 2"/>
          <p:cNvSpPr/>
          <p:nvPr/>
        </p:nvSpPr>
        <p:spPr>
          <a:xfrm>
            <a:off x="3122762" y="968365"/>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V="1">
            <a:off x="4278702" y="2907103"/>
            <a:ext cx="86264" cy="1199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1979746" y="2716058"/>
            <a:ext cx="86264" cy="1199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62175" y="3905999"/>
            <a:ext cx="112140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封严蓖齿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（旋转）</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2" name="下箭头 21"/>
          <p:cNvSpPr/>
          <p:nvPr/>
        </p:nvSpPr>
        <p:spPr>
          <a:xfrm>
            <a:off x="3157238" y="1549057"/>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3200369" y="2013339"/>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6200000">
            <a:off x="3592819" y="2549144"/>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rot="16200000">
            <a:off x="4270075" y="2549143"/>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rot="16200000">
            <a:off x="4947331" y="2501457"/>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rot="13713618">
            <a:off x="5226133" y="2359362"/>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p:cNvCxnSpPr/>
          <p:nvPr/>
        </p:nvCxnSpPr>
        <p:spPr>
          <a:xfrm>
            <a:off x="2278834" y="715374"/>
            <a:ext cx="843928" cy="3009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200568" y="438490"/>
            <a:ext cx="1163070"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LPC</a:t>
            </a: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增压排气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1" name="下箭头 30"/>
          <p:cNvSpPr/>
          <p:nvPr/>
        </p:nvSpPr>
        <p:spPr>
          <a:xfrm rot="2951734">
            <a:off x="8867955" y="899914"/>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下箭头 31"/>
          <p:cNvSpPr/>
          <p:nvPr/>
        </p:nvSpPr>
        <p:spPr>
          <a:xfrm rot="1788139">
            <a:off x="8486955" y="1401128"/>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下箭头 32"/>
          <p:cNvSpPr/>
          <p:nvPr/>
        </p:nvSpPr>
        <p:spPr>
          <a:xfrm rot="1091076">
            <a:off x="8206513" y="2056612"/>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下箭头 33"/>
          <p:cNvSpPr/>
          <p:nvPr/>
        </p:nvSpPr>
        <p:spPr>
          <a:xfrm>
            <a:off x="8067521" y="2679558"/>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p:cNvCxnSpPr/>
          <p:nvPr/>
        </p:nvCxnSpPr>
        <p:spPr>
          <a:xfrm>
            <a:off x="8005935" y="646100"/>
            <a:ext cx="843928" cy="3009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954713" y="370039"/>
            <a:ext cx="1163070"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LPC</a:t>
            </a: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增压排气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9" name="下箭头 38"/>
          <p:cNvSpPr/>
          <p:nvPr/>
        </p:nvSpPr>
        <p:spPr>
          <a:xfrm rot="2951734">
            <a:off x="11128076" y="576747"/>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p:nvPr/>
        </p:nvCxnSpPr>
        <p:spPr>
          <a:xfrm flipH="1">
            <a:off x="4529492" y="1140706"/>
            <a:ext cx="1378810" cy="12825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607170" y="800969"/>
            <a:ext cx="657727"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基座</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43" name="直接箭头连接符 42"/>
          <p:cNvCxnSpPr/>
          <p:nvPr/>
        </p:nvCxnSpPr>
        <p:spPr>
          <a:xfrm flipV="1">
            <a:off x="7492074" y="4026730"/>
            <a:ext cx="513861" cy="4656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7030962" y="4367664"/>
            <a:ext cx="91865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风扇轴</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615786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77862" y="0"/>
            <a:ext cx="9636275" cy="6858000"/>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461849" y="147830"/>
            <a:ext cx="4264384"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LPTACC</a:t>
            </a:r>
            <a:r>
              <a:rPr lang="zh-CN" altLang="en-US" sz="5400" dirty="0" smtClean="0">
                <a:solidFill>
                  <a:srgbClr val="FF0000"/>
                </a:solidFill>
                <a:latin typeface="方正超粗黑_GBK" panose="03000509000000000000" pitchFamily="65" charset="-122"/>
                <a:ea typeface="方正超粗黑_GBK" panose="03000509000000000000" pitchFamily="65" charset="-122"/>
              </a:rPr>
              <a:t>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173221" y="5982743"/>
            <a:ext cx="2173799"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英尺加长杆的</a:t>
            </a:r>
            <a:r>
              <a:rPr lang="en-US" altLang="zh-CN" dirty="0" smtClean="0">
                <a:solidFill>
                  <a:srgbClr val="FF0000"/>
                </a:solidFill>
                <a:latin typeface="方正超粗黑_GBK" panose="03000509000000000000" pitchFamily="65" charset="-122"/>
                <a:ea typeface="方正超粗黑_GBK" panose="03000509000000000000" pitchFamily="65" charset="-122"/>
              </a:rPr>
              <a:t>3/4</a:t>
            </a:r>
            <a:r>
              <a:rPr lang="zh-CN" altLang="en-US" dirty="0" smtClean="0">
                <a:solidFill>
                  <a:srgbClr val="FF0000"/>
                </a:solidFill>
                <a:latin typeface="方正超粗黑_GBK" panose="03000509000000000000" pitchFamily="65" charset="-122"/>
                <a:ea typeface="方正超粗黑_GBK" panose="03000509000000000000" pitchFamily="65" charset="-122"/>
              </a:rPr>
              <a:t>英寸方形驱动工具</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109143" y="5328317"/>
            <a:ext cx="2475753" cy="646331"/>
          </a:xfrm>
          <a:prstGeom prst="rect">
            <a:avLst/>
          </a:prstGeom>
          <a:solidFill>
            <a:schemeClr val="bg2"/>
          </a:solidFill>
        </p:spPr>
        <p:txBody>
          <a:bodyPr wrap="square" rtlCol="0">
            <a:spAutoFit/>
          </a:bodyPr>
          <a:lstStyle/>
          <a:p>
            <a:pPr indent="180000"/>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英尺加长杆的</a:t>
            </a:r>
            <a:r>
              <a:rPr lang="en-US" altLang="zh-CN" dirty="0" smtClean="0">
                <a:latin typeface="方正超粗黑_GBK" panose="03000509000000000000" pitchFamily="65" charset="-122"/>
                <a:ea typeface="方正超粗黑_GBK" panose="03000509000000000000" pitchFamily="65" charset="-122"/>
              </a:rPr>
              <a:t>3/4</a:t>
            </a:r>
            <a:r>
              <a:rPr lang="zh-CN" altLang="en-US" dirty="0" smtClean="0">
                <a:latin typeface="方正超粗黑_GBK" panose="03000509000000000000" pitchFamily="65" charset="-122"/>
                <a:ea typeface="方正超粗黑_GBK" panose="03000509000000000000" pitchFamily="65" charset="-122"/>
              </a:rPr>
              <a:t>英寸方形驱动工具</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45539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09675" y="85725"/>
            <a:ext cx="9772650" cy="6686550"/>
          </a:xfrm>
          <a:prstGeom prst="rect">
            <a:avLst/>
          </a:prstGeom>
        </p:spPr>
      </p:pic>
      <p:sp>
        <p:nvSpPr>
          <p:cNvPr id="9" name="文本框 8"/>
          <p:cNvSpPr txBox="1"/>
          <p:nvPr/>
        </p:nvSpPr>
        <p:spPr>
          <a:xfrm>
            <a:off x="6245525" y="156457"/>
            <a:ext cx="5057956"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LPTACC</a:t>
            </a:r>
            <a:r>
              <a:rPr lang="zh-CN" altLang="en-US" sz="5400" dirty="0" smtClean="0">
                <a:solidFill>
                  <a:srgbClr val="FF0000"/>
                </a:solidFill>
                <a:latin typeface="方正超粗黑_GBK" panose="03000509000000000000" pitchFamily="65" charset="-122"/>
                <a:ea typeface="方正超粗黑_GBK" panose="03000509000000000000" pitchFamily="65" charset="-122"/>
              </a:rPr>
              <a:t>控制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67676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LPTACC</a:t>
            </a:r>
            <a:r>
              <a:rPr lang="zh-CN" altLang="en-US" dirty="0" smtClean="0"/>
              <a:t>控制</a:t>
            </a:r>
            <a:endParaRPr lang="zh-CN" altLang="en-US" dirty="0"/>
          </a:p>
        </p:txBody>
      </p:sp>
      <p:sp>
        <p:nvSpPr>
          <p:cNvPr id="3" name="内容占位符 2"/>
          <p:cNvSpPr>
            <a:spLocks noGrp="1"/>
          </p:cNvSpPr>
          <p:nvPr>
            <p:ph idx="1"/>
          </p:nvPr>
        </p:nvSpPr>
        <p:spPr/>
        <p:txBody>
          <a:bodyPr/>
          <a:lstStyle/>
          <a:p>
            <a:r>
              <a:rPr lang="en-US" altLang="zh-CN" dirty="0"/>
              <a:t>EEC</a:t>
            </a:r>
            <a:r>
              <a:rPr lang="zh-CN" altLang="en-US" dirty="0"/>
              <a:t>使用这些数据来计划</a:t>
            </a:r>
            <a:r>
              <a:rPr lang="en-US" altLang="zh-CN" dirty="0"/>
              <a:t>LPTACC</a:t>
            </a:r>
            <a:r>
              <a:rPr lang="zh-CN" altLang="en-US" dirty="0"/>
              <a:t>阀的位</a:t>
            </a:r>
            <a:r>
              <a:rPr lang="zh-CN" altLang="en-US" dirty="0" smtClean="0"/>
              <a:t>置</a:t>
            </a:r>
            <a:r>
              <a:rPr lang="en-US" altLang="zh-CN" dirty="0" smtClean="0"/>
              <a:t>:</a:t>
            </a:r>
            <a:endParaRPr lang="en-US" altLang="zh-CN" dirty="0"/>
          </a:p>
          <a:p>
            <a:r>
              <a:rPr lang="zh-CN" altLang="en-US" dirty="0"/>
              <a:t>（</a:t>
            </a:r>
            <a:r>
              <a:rPr lang="en-US" altLang="zh-CN" dirty="0"/>
              <a:t>1</a:t>
            </a:r>
            <a:r>
              <a:rPr lang="zh-CN" altLang="en-US" dirty="0"/>
              <a:t>）大气总压</a:t>
            </a:r>
            <a:r>
              <a:rPr lang="en-US" altLang="zh-CN" dirty="0"/>
              <a:t>(PT)</a:t>
            </a:r>
          </a:p>
          <a:p>
            <a:r>
              <a:rPr lang="zh-CN" altLang="en-US" dirty="0"/>
              <a:t>（</a:t>
            </a:r>
            <a:r>
              <a:rPr lang="en-US" altLang="zh-CN" dirty="0"/>
              <a:t>2</a:t>
            </a:r>
            <a:r>
              <a:rPr lang="zh-CN" altLang="en-US" dirty="0"/>
              <a:t>）环境压力</a:t>
            </a:r>
            <a:r>
              <a:rPr lang="en-US" altLang="zh-CN" dirty="0"/>
              <a:t>(P0)</a:t>
            </a:r>
          </a:p>
          <a:p>
            <a:r>
              <a:rPr lang="zh-CN" altLang="en-US" dirty="0"/>
              <a:t>（</a:t>
            </a:r>
            <a:r>
              <a:rPr lang="en-US" altLang="zh-CN" dirty="0"/>
              <a:t>3</a:t>
            </a:r>
            <a:r>
              <a:rPr lang="zh-CN" altLang="en-US" dirty="0"/>
              <a:t>）大气总温</a:t>
            </a:r>
            <a:r>
              <a:rPr lang="en-US" altLang="zh-CN" dirty="0"/>
              <a:t>(TAT)</a:t>
            </a:r>
          </a:p>
          <a:p>
            <a:r>
              <a:rPr lang="zh-CN" altLang="en-US" dirty="0"/>
              <a:t>（</a:t>
            </a:r>
            <a:r>
              <a:rPr lang="en-US" altLang="zh-CN" dirty="0"/>
              <a:t>4</a:t>
            </a:r>
            <a:r>
              <a:rPr lang="zh-CN" altLang="en-US" dirty="0"/>
              <a:t>）</a:t>
            </a:r>
            <a:r>
              <a:rPr lang="en-US" altLang="zh-CN" dirty="0"/>
              <a:t>N1</a:t>
            </a:r>
          </a:p>
          <a:p>
            <a:r>
              <a:rPr lang="zh-CN" altLang="en-US" dirty="0"/>
              <a:t>（</a:t>
            </a:r>
            <a:r>
              <a:rPr lang="en-US" altLang="zh-CN" dirty="0"/>
              <a:t>5</a:t>
            </a:r>
            <a:r>
              <a:rPr lang="zh-CN" altLang="en-US" dirty="0"/>
              <a:t>）排气温度</a:t>
            </a:r>
            <a:r>
              <a:rPr lang="en-US" altLang="zh-CN" dirty="0"/>
              <a:t>(EGT)</a:t>
            </a:r>
            <a:r>
              <a:rPr lang="zh-CN" altLang="en-US" dirty="0"/>
              <a:t>。</a:t>
            </a:r>
          </a:p>
          <a:p>
            <a:r>
              <a:rPr lang="zh-CN" altLang="en-US" dirty="0"/>
              <a:t>根据这些飞机和发动机数据，</a:t>
            </a:r>
            <a:r>
              <a:rPr lang="en-US" altLang="zh-CN" dirty="0"/>
              <a:t>EEC </a:t>
            </a:r>
            <a:r>
              <a:rPr lang="zh-CN" altLang="en-US" dirty="0"/>
              <a:t>计算</a:t>
            </a:r>
            <a:r>
              <a:rPr lang="en-US" altLang="zh-CN" dirty="0"/>
              <a:t>LPT</a:t>
            </a:r>
            <a:r>
              <a:rPr lang="zh-CN" altLang="en-US" dirty="0"/>
              <a:t>转子叶尖的间隙。通常当上述参数增加时，</a:t>
            </a:r>
            <a:r>
              <a:rPr lang="en-US" altLang="zh-CN" dirty="0"/>
              <a:t>LPTACC </a:t>
            </a:r>
            <a:r>
              <a:rPr lang="zh-CN" altLang="en-US" dirty="0"/>
              <a:t>气流流量增加。</a:t>
            </a:r>
          </a:p>
          <a:p>
            <a:endParaRPr lang="zh-CN" altLang="en-US" dirty="0"/>
          </a:p>
        </p:txBody>
      </p:sp>
    </p:spTree>
    <p:extLst>
      <p:ext uri="{BB962C8B-B14F-4D97-AF65-F5344CB8AC3E}">
        <p14:creationId xmlns:p14="http://schemas.microsoft.com/office/powerpoint/2010/main" val="2649747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84026" y="0"/>
            <a:ext cx="8223948" cy="6858000"/>
          </a:xfrm>
          <a:prstGeom prst="rect">
            <a:avLst/>
          </a:prstGeom>
        </p:spPr>
      </p:pic>
      <p:sp>
        <p:nvSpPr>
          <p:cNvPr id="8" name="文本框 7"/>
          <p:cNvSpPr txBox="1"/>
          <p:nvPr/>
        </p:nvSpPr>
        <p:spPr>
          <a:xfrm>
            <a:off x="192063" y="1946693"/>
            <a:ext cx="1015663" cy="2964614"/>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空气分配</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735027" y="3519773"/>
            <a:ext cx="2945894" cy="2031325"/>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阀控制到低压涡轮机匣的风扇排气量。</a:t>
            </a:r>
            <a:r>
              <a:rPr lang="en-US" altLang="zh-CN" dirty="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总管将风扇空气输送到低压涡轮机匣周围的喷射管，喷射管内的孔直接将风扇空气喷射到低压涡轮机匣外表面</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3489384" y="1190444"/>
            <a:ext cx="1177506" cy="84538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9404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sp>
        <p:nvSpPr>
          <p:cNvPr id="8" name="文本框 7"/>
          <p:cNvSpPr txBox="1"/>
          <p:nvPr/>
        </p:nvSpPr>
        <p:spPr>
          <a:xfrm>
            <a:off x="5366376" y="8057"/>
            <a:ext cx="6222580"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LPTACC</a:t>
            </a:r>
            <a:r>
              <a:rPr lang="zh-CN" altLang="en-US" sz="5400" dirty="0" smtClean="0">
                <a:solidFill>
                  <a:srgbClr val="FF0000"/>
                </a:solidFill>
                <a:latin typeface="方正超粗黑_GBK" panose="03000509000000000000" pitchFamily="65" charset="-122"/>
                <a:ea typeface="方正超粗黑_GBK" panose="03000509000000000000" pitchFamily="65" charset="-122"/>
              </a:rPr>
              <a:t>空气分配</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598030" y="60948"/>
            <a:ext cx="889541"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右侧分配总管</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941606" y="1570006"/>
            <a:ext cx="1643289" cy="80225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0" idx="2"/>
          </p:cNvCxnSpPr>
          <p:nvPr/>
        </p:nvCxnSpPr>
        <p:spPr>
          <a:xfrm flipH="1">
            <a:off x="3894797" y="707279"/>
            <a:ext cx="148004" cy="86272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 name="右箭头 3"/>
          <p:cNvSpPr/>
          <p:nvPr/>
        </p:nvSpPr>
        <p:spPr>
          <a:xfrm rot="10260491">
            <a:off x="4975577" y="4837873"/>
            <a:ext cx="345056" cy="61247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1529407">
            <a:off x="6724098" y="4714770"/>
            <a:ext cx="345056" cy="61247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6404355">
            <a:off x="4186220" y="3229474"/>
            <a:ext cx="345056" cy="61247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6916285">
            <a:off x="3897969" y="5926131"/>
            <a:ext cx="345056" cy="61247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1534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0306" y="207954"/>
            <a:ext cx="7731389" cy="5343144"/>
          </a:xfrm>
          <a:prstGeom prst="rect">
            <a:avLst/>
          </a:prstGeom>
        </p:spPr>
      </p:pic>
      <p:sp>
        <p:nvSpPr>
          <p:cNvPr id="8" name="文本框 7"/>
          <p:cNvSpPr txBox="1"/>
          <p:nvPr/>
        </p:nvSpPr>
        <p:spPr>
          <a:xfrm>
            <a:off x="3032155" y="5634229"/>
            <a:ext cx="6127690"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LPTACC</a:t>
            </a:r>
            <a:r>
              <a:rPr lang="zh-CN" altLang="en-US" sz="5400" dirty="0" smtClean="0">
                <a:solidFill>
                  <a:srgbClr val="FF0000"/>
                </a:solidFill>
                <a:latin typeface="方正超粗黑_GBK" panose="03000509000000000000" pitchFamily="65" charset="-122"/>
                <a:ea typeface="方正超粗黑_GBK" panose="03000509000000000000" pitchFamily="65" charset="-122"/>
              </a:rPr>
              <a:t>空气分配</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469285" y="605453"/>
            <a:ext cx="1601579"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左侧分配总管</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230306" y="2249797"/>
            <a:ext cx="1211634" cy="2054783"/>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a:off x="2932981" y="974785"/>
            <a:ext cx="1337094" cy="179429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520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30208" y="433382"/>
            <a:ext cx="8877300" cy="5076825"/>
          </a:xfrm>
          <a:prstGeom prst="rect">
            <a:avLst/>
          </a:prstGeom>
        </p:spPr>
      </p:pic>
      <p:sp>
        <p:nvSpPr>
          <p:cNvPr id="5" name="圆角矩形 4"/>
          <p:cNvSpPr/>
          <p:nvPr/>
        </p:nvSpPr>
        <p:spPr>
          <a:xfrm>
            <a:off x="2583609" y="3821502"/>
            <a:ext cx="823825" cy="4572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721604" y="5634229"/>
            <a:ext cx="6748792"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瞬时放气阀（</a:t>
            </a:r>
            <a:r>
              <a:rPr lang="en-US" altLang="zh-CN" sz="5400" dirty="0" smtClean="0">
                <a:solidFill>
                  <a:srgbClr val="FF0000"/>
                </a:solidFill>
                <a:latin typeface="方正超粗黑_GBK" panose="03000509000000000000" pitchFamily="65" charset="-122"/>
                <a:ea typeface="方正超粗黑_GBK" panose="03000509000000000000" pitchFamily="65" charset="-122"/>
              </a:rPr>
              <a:t>TBV</a:t>
            </a:r>
            <a:r>
              <a:rPr lang="zh-CN" altLang="en-US" sz="5400" dirty="0" smtClean="0">
                <a:solidFill>
                  <a:srgbClr val="FF0000"/>
                </a:solidFill>
                <a:latin typeface="方正超粗黑_GBK" panose="03000509000000000000" pitchFamily="65" charset="-122"/>
                <a:ea typeface="方正超粗黑_GBK" panose="03000509000000000000" pitchFamily="65" charset="-122"/>
              </a:rPr>
              <a:t>）</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16484" y="76457"/>
            <a:ext cx="6180800"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瞬时放气阀</a:t>
            </a:r>
            <a:r>
              <a:rPr lang="en-US" altLang="zh-CN" dirty="0">
                <a:latin typeface="方正超粗黑_GBK" panose="03000509000000000000" pitchFamily="65" charset="-122"/>
                <a:ea typeface="方正超粗黑_GBK" panose="03000509000000000000" pitchFamily="65" charset="-122"/>
              </a:rPr>
              <a:t>(TBV)</a:t>
            </a:r>
            <a:r>
              <a:rPr lang="zh-CN" altLang="en-US" dirty="0">
                <a:latin typeface="方正超粗黑_GBK" panose="03000509000000000000" pitchFamily="65" charset="-122"/>
                <a:ea typeface="方正超粗黑_GBK" panose="03000509000000000000" pitchFamily="65" charset="-122"/>
              </a:rPr>
              <a:t>系统控制高压压气机第</a:t>
            </a:r>
            <a:r>
              <a:rPr lang="en-US" altLang="zh-CN" dirty="0">
                <a:latin typeface="方正超粗黑_GBK" panose="03000509000000000000" pitchFamily="65" charset="-122"/>
                <a:ea typeface="方正超粗黑_GBK" panose="03000509000000000000" pitchFamily="65" charset="-122"/>
              </a:rPr>
              <a:t>9 </a:t>
            </a:r>
            <a:r>
              <a:rPr lang="zh-CN" altLang="en-US" dirty="0">
                <a:latin typeface="方正超粗黑_GBK" panose="03000509000000000000" pitchFamily="65" charset="-122"/>
                <a:ea typeface="方正超粗黑_GBK" panose="03000509000000000000" pitchFamily="65" charset="-122"/>
              </a:rPr>
              <a:t>级引气进入第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级低压涡轮</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进口导向叶片</a:t>
            </a:r>
            <a:r>
              <a:rPr lang="zh-CN" altLang="en-US" dirty="0" smtClean="0">
                <a:latin typeface="方正超粗黑_GBK" panose="03000509000000000000" pitchFamily="65" charset="-122"/>
                <a:ea typeface="方正超粗黑_GBK" panose="03000509000000000000" pitchFamily="65" charset="-122"/>
              </a:rPr>
              <a:t>的气流。</a:t>
            </a:r>
            <a:r>
              <a:rPr lang="zh-CN" altLang="en-US" dirty="0">
                <a:latin typeface="方正超粗黑_GBK" panose="03000509000000000000" pitchFamily="65" charset="-122"/>
                <a:ea typeface="方正超粗黑_GBK" panose="03000509000000000000" pitchFamily="65" charset="-122"/>
              </a:rPr>
              <a:t>在发动机启动和发动机加速期间，</a:t>
            </a:r>
            <a:r>
              <a:rPr lang="en-US" altLang="zh-CN" dirty="0">
                <a:latin typeface="方正超粗黑_GBK" panose="03000509000000000000" pitchFamily="65" charset="-122"/>
                <a:ea typeface="方正超粗黑_GBK" panose="03000509000000000000" pitchFamily="65" charset="-122"/>
              </a:rPr>
              <a:t>TBV </a:t>
            </a:r>
            <a:r>
              <a:rPr lang="zh-CN" altLang="en-US" dirty="0">
                <a:latin typeface="方正超粗黑_GBK" panose="03000509000000000000" pitchFamily="65" charset="-122"/>
                <a:ea typeface="方正超粗黑_GBK" panose="03000509000000000000" pitchFamily="65" charset="-122"/>
              </a:rPr>
              <a:t>系统增加高压压气机失速裕度。</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9023227" y="4718649"/>
            <a:ext cx="1190447"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136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790" y="83820"/>
            <a:ext cx="7932420" cy="6690360"/>
          </a:xfrm>
          <a:prstGeom prst="rect">
            <a:avLst/>
          </a:prstGeom>
        </p:spPr>
      </p:pic>
      <p:sp>
        <p:nvSpPr>
          <p:cNvPr id="8" name="文本框 7"/>
          <p:cNvSpPr txBox="1"/>
          <p:nvPr/>
        </p:nvSpPr>
        <p:spPr>
          <a:xfrm>
            <a:off x="181154" y="156456"/>
            <a:ext cx="175979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综合</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200535" y="1286758"/>
            <a:ext cx="1669665" cy="923330"/>
          </a:xfrm>
          <a:prstGeom prst="rect">
            <a:avLst/>
          </a:prstGeom>
          <a:solidFill>
            <a:schemeClr val="bg2"/>
          </a:solidFill>
        </p:spPr>
        <p:txBody>
          <a:bodyPr wrap="square" rtlCol="0">
            <a:spAutoFit/>
          </a:bodyPr>
          <a:lstStyle/>
          <a:p>
            <a:pPr indent="180000"/>
            <a:r>
              <a:rPr lang="en-US" altLang="zh-CN" dirty="0" smtClean="0">
                <a:latin typeface="方正超粗黑_GBK" panose="03000509000000000000" pitchFamily="65" charset="-122"/>
                <a:ea typeface="方正超粗黑_GBK" panose="03000509000000000000" pitchFamily="65" charset="-122"/>
              </a:rPr>
              <a:t>LPTACC</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HPTACC, TBVT</a:t>
            </a:r>
            <a:r>
              <a:rPr lang="zh-CN" altLang="en-US" dirty="0" smtClean="0">
                <a:latin typeface="方正超粗黑_GBK" panose="03000509000000000000" pitchFamily="65" charset="-122"/>
                <a:ea typeface="方正超粗黑_GBK" panose="03000509000000000000" pitchFamily="65" charset="-122"/>
              </a:rPr>
              <a:t>系统图</a:t>
            </a:r>
            <a:endParaRPr lang="zh-CN" altLang="en-US" dirty="0">
              <a:latin typeface="方正超粗黑_GBK" panose="03000509000000000000" pitchFamily="65" charset="-122"/>
              <a:ea typeface="方正超粗黑_GBK" panose="03000509000000000000" pitchFamily="65" charset="-122"/>
            </a:endParaRPr>
          </a:p>
        </p:txBody>
      </p:sp>
      <p:cxnSp>
        <p:nvCxnSpPr>
          <p:cNvPr id="9" name="直接箭头连接符 8"/>
          <p:cNvCxnSpPr/>
          <p:nvPr/>
        </p:nvCxnSpPr>
        <p:spPr>
          <a:xfrm>
            <a:off x="6096000" y="4891177"/>
            <a:ext cx="612475" cy="1836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53516" y="4568011"/>
            <a:ext cx="1035141"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4</a:t>
            </a:r>
            <a:r>
              <a:rPr lang="zh-CN" altLang="en-US" dirty="0" smtClean="0">
                <a:solidFill>
                  <a:srgbClr val="FF0000"/>
                </a:solidFill>
                <a:latin typeface="方正超粗黑_GBK" panose="03000509000000000000" pitchFamily="65" charset="-122"/>
                <a:ea typeface="方正超粗黑_GBK" panose="03000509000000000000" pitchFamily="65" charset="-122"/>
              </a:rPr>
              <a:t>级空气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9427729" y="4240545"/>
            <a:ext cx="1035141"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HPC</a:t>
            </a:r>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9</a:t>
            </a:r>
            <a:r>
              <a:rPr lang="zh-CN" altLang="en-US" dirty="0" smtClean="0">
                <a:solidFill>
                  <a:srgbClr val="FF0000"/>
                </a:solidFill>
                <a:latin typeface="方正超粗黑_GBK" panose="03000509000000000000" pitchFamily="65" charset="-122"/>
                <a:ea typeface="方正超粗黑_GBK" panose="03000509000000000000" pitchFamily="65" charset="-122"/>
              </a:rPr>
              <a:t>级空气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H="1">
            <a:off x="7089978" y="4563711"/>
            <a:ext cx="2322405" cy="46892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8027783" y="3182815"/>
            <a:ext cx="2034427" cy="79654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624850" y="3105834"/>
            <a:ext cx="136661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高压涡轮间隙控制空气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a:off x="1940944" y="4003855"/>
            <a:ext cx="4347714"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407162" y="3680689"/>
            <a:ext cx="643935" cy="646331"/>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风扇空气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3" name="直接箭头连接符 22"/>
          <p:cNvCxnSpPr/>
          <p:nvPr/>
        </p:nvCxnSpPr>
        <p:spPr>
          <a:xfrm flipH="1">
            <a:off x="8607636" y="2309287"/>
            <a:ext cx="2034427" cy="79654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958755" y="1698125"/>
            <a:ext cx="136661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低压涡轮间隙控制空气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393766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0063"/>
          <a:stretch/>
        </p:blipFill>
        <p:spPr>
          <a:xfrm>
            <a:off x="1246888" y="422705"/>
            <a:ext cx="9698224" cy="6167887"/>
          </a:xfrm>
          <a:prstGeom prst="rect">
            <a:avLst/>
          </a:prstGeom>
        </p:spPr>
      </p:pic>
      <p:sp>
        <p:nvSpPr>
          <p:cNvPr id="3" name="文本框 2"/>
          <p:cNvSpPr txBox="1"/>
          <p:nvPr/>
        </p:nvSpPr>
        <p:spPr>
          <a:xfrm>
            <a:off x="2113472" y="5616343"/>
            <a:ext cx="7372978" cy="923330"/>
          </a:xfrm>
          <a:prstGeom prst="rect">
            <a:avLst/>
          </a:prstGeom>
          <a:solidFill>
            <a:schemeClr val="bg2"/>
          </a:solidFill>
        </p:spPr>
        <p:txBody>
          <a:bodyPr wrap="square" rtlCol="0">
            <a:spAutoFit/>
          </a:bodyPr>
          <a:lstStyle/>
          <a:p>
            <a:pPr algn="r"/>
            <a:r>
              <a:rPr lang="zh-CN" altLang="en-US" sz="5400" dirty="0" smtClean="0">
                <a:solidFill>
                  <a:srgbClr val="C00000"/>
                </a:solidFill>
                <a:latin typeface="方正超粗黑_GBK" panose="03000509000000000000" pitchFamily="65" charset="-122"/>
                <a:ea typeface="方正超粗黑_GBK" panose="03000509000000000000" pitchFamily="65" charset="-122"/>
              </a:rPr>
              <a:t>可调静子叶片（</a:t>
            </a:r>
            <a:r>
              <a:rPr lang="en-US" altLang="zh-CN" sz="5400" dirty="0" smtClean="0">
                <a:solidFill>
                  <a:srgbClr val="C00000"/>
                </a:solidFill>
                <a:latin typeface="方正超粗黑_GBK" panose="03000509000000000000" pitchFamily="65" charset="-122"/>
                <a:ea typeface="方正超粗黑_GBK" panose="03000509000000000000" pitchFamily="65" charset="-122"/>
              </a:rPr>
              <a:t>VSV</a:t>
            </a:r>
            <a:r>
              <a:rPr lang="zh-CN" altLang="en-US" sz="5400" dirty="0" smtClean="0">
                <a:solidFill>
                  <a:srgbClr val="C00000"/>
                </a:solidFill>
                <a:latin typeface="方正超粗黑_GBK" panose="03000509000000000000" pitchFamily="65" charset="-122"/>
                <a:ea typeface="方正超粗黑_GBK" panose="03000509000000000000" pitchFamily="65" charset="-122"/>
              </a:rPr>
              <a:t>）</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159988" y="185792"/>
            <a:ext cx="4869212"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高压压气机的进口导向叶片、第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级、第</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级、第</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级静子叶片都是可调</a:t>
            </a:r>
            <a:r>
              <a:rPr lang="zh-CN" altLang="en-US" dirty="0" smtClean="0">
                <a:latin typeface="方正超粗黑_GBK" panose="03000509000000000000" pitchFamily="65" charset="-122"/>
                <a:ea typeface="方正超粗黑_GBK" panose="03000509000000000000" pitchFamily="65" charset="-122"/>
              </a:rPr>
              <a:t>的。</a:t>
            </a:r>
            <a:r>
              <a:rPr lang="zh-CN" altLang="en-US" dirty="0">
                <a:latin typeface="方正超粗黑_GBK" panose="03000509000000000000" pitchFamily="65" charset="-122"/>
                <a:ea typeface="方正超粗黑_GBK" panose="03000509000000000000" pitchFamily="65" charset="-122"/>
              </a:rPr>
              <a:t>当压气机转速从其设计值降低时，可调静子叶片角度逐渐关小，以使流到后面转子叶片的气流角度合适。当压气机转速增加时，静子叶片角度逐渐开大。</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9758546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36067"/>
            <a:ext cx="12192000" cy="5722440"/>
          </a:xfrm>
          <a:prstGeom prst="rect">
            <a:avLst/>
          </a:prstGeom>
        </p:spPr>
      </p:pic>
      <p:sp>
        <p:nvSpPr>
          <p:cNvPr id="8" name="文本框 7"/>
          <p:cNvSpPr txBox="1"/>
          <p:nvPr/>
        </p:nvSpPr>
        <p:spPr>
          <a:xfrm>
            <a:off x="8074324" y="5831569"/>
            <a:ext cx="3876195"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VSV</a:t>
            </a:r>
            <a:r>
              <a:rPr lang="zh-CN" altLang="en-US" sz="5400" dirty="0" smtClean="0">
                <a:solidFill>
                  <a:srgbClr val="FF0000"/>
                </a:solidFill>
                <a:latin typeface="方正超粗黑_GBK" panose="03000509000000000000" pitchFamily="65" charset="-122"/>
                <a:ea typeface="方正超粗黑_GBK" panose="03000509000000000000" pitchFamily="65" charset="-122"/>
              </a:rPr>
              <a:t>作动筒</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22143" y="5894838"/>
            <a:ext cx="7129705"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两个</a:t>
            </a:r>
            <a:r>
              <a:rPr lang="en-US" altLang="zh-CN" dirty="0">
                <a:latin typeface="方正超粗黑_GBK" panose="03000509000000000000" pitchFamily="65" charset="-122"/>
                <a:ea typeface="方正超粗黑_GBK" panose="03000509000000000000" pitchFamily="65" charset="-122"/>
              </a:rPr>
              <a:t>VSV</a:t>
            </a:r>
            <a:r>
              <a:rPr lang="zh-CN" altLang="en-US" dirty="0">
                <a:latin typeface="方正超粗黑_GBK" panose="03000509000000000000" pitchFamily="65" charset="-122"/>
                <a:ea typeface="方正超粗黑_GBK" panose="03000509000000000000" pitchFamily="65" charset="-122"/>
              </a:rPr>
              <a:t>作动筒及摇臂组件安装在高压压气机前静子机匣</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和</a:t>
            </a:r>
            <a:r>
              <a:rPr lang="en-US" altLang="zh-CN" dirty="0">
                <a:latin typeface="方正超粗黑_GBK" panose="03000509000000000000" pitchFamily="65" charset="-122"/>
                <a:ea typeface="方正超粗黑_GBK" panose="03000509000000000000" pitchFamily="65" charset="-122"/>
              </a:rPr>
              <a:t>8:00</a:t>
            </a:r>
            <a:r>
              <a:rPr lang="zh-CN" altLang="en-US" dirty="0">
                <a:latin typeface="方正超粗黑_GBK" panose="03000509000000000000" pitchFamily="65" charset="-122"/>
                <a:ea typeface="方正超粗黑_GBK" panose="03000509000000000000" pitchFamily="65" charset="-122"/>
              </a:rPr>
              <a:t>位置上。打开风扇整流罩和反推整流罩可以接近 </a:t>
            </a:r>
            <a:r>
              <a:rPr lang="en-US" altLang="zh-CN" dirty="0">
                <a:latin typeface="方正超粗黑_GBK" panose="03000509000000000000" pitchFamily="65" charset="-122"/>
                <a:ea typeface="方正超粗黑_GBK" panose="03000509000000000000" pitchFamily="65" charset="-122"/>
              </a:rPr>
              <a:t>VSV </a:t>
            </a:r>
            <a:r>
              <a:rPr lang="zh-CN" altLang="en-US" dirty="0">
                <a:latin typeface="方正超粗黑_GBK" panose="03000509000000000000" pitchFamily="65" charset="-122"/>
                <a:ea typeface="方正超粗黑_GBK" panose="03000509000000000000" pitchFamily="65" charset="-122"/>
              </a:rPr>
              <a:t>系统部件。</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1233604" y="2441280"/>
            <a:ext cx="2553392" cy="153549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712042" y="1289654"/>
            <a:ext cx="2553392" cy="1535499"/>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536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638354" y="250616"/>
            <a:ext cx="5158598" cy="3450397"/>
          </a:xfrm>
          <a:prstGeom prst="rect">
            <a:avLst/>
          </a:prstGeom>
        </p:spPr>
      </p:pic>
      <p:pic>
        <p:nvPicPr>
          <p:cNvPr id="2" name="图片 1"/>
          <p:cNvPicPr>
            <a:picLocks noChangeAspect="1"/>
          </p:cNvPicPr>
          <p:nvPr/>
        </p:nvPicPr>
        <p:blipFill>
          <a:blip r:embed="rId3"/>
          <a:stretch>
            <a:fillRect/>
          </a:stretch>
        </p:blipFill>
        <p:spPr>
          <a:xfrm>
            <a:off x="6268469" y="250616"/>
            <a:ext cx="5472742" cy="4544814"/>
          </a:xfrm>
          <a:prstGeom prst="rect">
            <a:avLst/>
          </a:prstGeom>
        </p:spPr>
      </p:pic>
      <p:sp>
        <p:nvSpPr>
          <p:cNvPr id="8" name="文本框 7"/>
          <p:cNvSpPr txBox="1"/>
          <p:nvPr/>
        </p:nvSpPr>
        <p:spPr>
          <a:xfrm>
            <a:off x="8117783" y="5634229"/>
            <a:ext cx="372922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前封严蓖齿</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717999" y="4092912"/>
            <a:ext cx="112140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封严蓖齿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（旋转）</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 name="下箭头 2"/>
          <p:cNvSpPr/>
          <p:nvPr/>
        </p:nvSpPr>
        <p:spPr>
          <a:xfrm>
            <a:off x="3122762" y="968365"/>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V="1">
            <a:off x="4278702" y="2907103"/>
            <a:ext cx="86264" cy="1199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1979746" y="2716058"/>
            <a:ext cx="86264" cy="1199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62175" y="3905999"/>
            <a:ext cx="1121405"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封严蓖齿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（旋转）</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2" name="下箭头 21"/>
          <p:cNvSpPr/>
          <p:nvPr/>
        </p:nvSpPr>
        <p:spPr>
          <a:xfrm>
            <a:off x="3157238" y="1549057"/>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3200369" y="2013339"/>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6200000">
            <a:off x="3592819" y="2549144"/>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rot="16200000">
            <a:off x="4270075" y="2549143"/>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rot="16200000">
            <a:off x="4947331" y="2501457"/>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下箭头 26"/>
          <p:cNvSpPr/>
          <p:nvPr/>
        </p:nvSpPr>
        <p:spPr>
          <a:xfrm rot="13713618">
            <a:off x="5226133" y="2359362"/>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p:cNvCxnSpPr/>
          <p:nvPr/>
        </p:nvCxnSpPr>
        <p:spPr>
          <a:xfrm>
            <a:off x="2278834" y="715374"/>
            <a:ext cx="843928" cy="3009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200568" y="438490"/>
            <a:ext cx="1163070"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LPC</a:t>
            </a: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增压排气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1" name="下箭头 30"/>
          <p:cNvSpPr/>
          <p:nvPr/>
        </p:nvSpPr>
        <p:spPr>
          <a:xfrm rot="2951734">
            <a:off x="8867955" y="899914"/>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下箭头 31"/>
          <p:cNvSpPr/>
          <p:nvPr/>
        </p:nvSpPr>
        <p:spPr>
          <a:xfrm rot="1788139">
            <a:off x="8486955" y="1401128"/>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下箭头 32"/>
          <p:cNvSpPr/>
          <p:nvPr/>
        </p:nvSpPr>
        <p:spPr>
          <a:xfrm rot="1091076">
            <a:off x="8206513" y="2056612"/>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下箭头 33"/>
          <p:cNvSpPr/>
          <p:nvPr/>
        </p:nvSpPr>
        <p:spPr>
          <a:xfrm>
            <a:off x="8067521" y="2679558"/>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p:cNvCxnSpPr/>
          <p:nvPr/>
        </p:nvCxnSpPr>
        <p:spPr>
          <a:xfrm>
            <a:off x="8005935" y="646100"/>
            <a:ext cx="843928" cy="3009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954713" y="370039"/>
            <a:ext cx="1163070"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LPC</a:t>
            </a: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增压排气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9" name="下箭头 38"/>
          <p:cNvSpPr/>
          <p:nvPr/>
        </p:nvSpPr>
        <p:spPr>
          <a:xfrm rot="2951734">
            <a:off x="11128076" y="576747"/>
            <a:ext cx="189781" cy="232913"/>
          </a:xfrm>
          <a:prstGeom prst="downArrow">
            <a:avLst/>
          </a:prstGeom>
          <a:solidFill>
            <a:srgbClr val="00B0F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p:nvPr/>
        </p:nvCxnSpPr>
        <p:spPr>
          <a:xfrm flipH="1">
            <a:off x="4529492" y="1140706"/>
            <a:ext cx="1378810" cy="128252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607170" y="800969"/>
            <a:ext cx="657727"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基座</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43" name="直接箭头连接符 42"/>
          <p:cNvCxnSpPr/>
          <p:nvPr/>
        </p:nvCxnSpPr>
        <p:spPr>
          <a:xfrm flipV="1">
            <a:off x="7492074" y="4026730"/>
            <a:ext cx="513861" cy="4656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7030962" y="4367664"/>
            <a:ext cx="91865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风扇轴</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35" name="文本框 34"/>
          <p:cNvSpPr txBox="1"/>
          <p:nvPr/>
        </p:nvSpPr>
        <p:spPr>
          <a:xfrm>
            <a:off x="816964" y="4853668"/>
            <a:ext cx="6213998" cy="1754326"/>
          </a:xfrm>
          <a:prstGeom prst="rect">
            <a:avLst/>
          </a:prstGeom>
          <a:solidFill>
            <a:schemeClr val="bg2"/>
          </a:solidFill>
        </p:spPr>
        <p:txBody>
          <a:bodyPr wrap="square" rtlCol="0">
            <a:spAutoFit/>
          </a:bodyPr>
          <a:lstStyle/>
          <a:p>
            <a:pPr indent="180000"/>
            <a:r>
              <a:rPr lang="zh-CN" altLang="en-US" dirty="0" smtClean="0">
                <a:latin typeface="方正超粗黑_GBK" panose="03000509000000000000" pitchFamily="65" charset="-122"/>
                <a:ea typeface="方正超粗黑_GBK" panose="03000509000000000000" pitchFamily="65" charset="-122"/>
              </a:rPr>
              <a:t>由</a:t>
            </a:r>
            <a:r>
              <a:rPr lang="zh-CN" altLang="en-US" dirty="0">
                <a:latin typeface="方正超粗黑_GBK" panose="03000509000000000000" pitchFamily="65" charset="-122"/>
                <a:ea typeface="方正超粗黑_GBK" panose="03000509000000000000" pitchFamily="65" charset="-122"/>
              </a:rPr>
              <a:t>于热膨胀和旋转件的自然挠曲，在整个工作循环中间隙是变化的。每个封严蓖齿的前后都存在一定的压力降，使得封严空气从封严蓖齿的一侧流到另一侧受到限制</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轴</a:t>
            </a:r>
            <a:r>
              <a:rPr lang="zh-CN" altLang="en-US" dirty="0">
                <a:latin typeface="方正超粗黑_GBK" panose="03000509000000000000" pitchFamily="65" charset="-122"/>
                <a:ea typeface="方正超粗黑_GBK" panose="03000509000000000000" pitchFamily="65" charset="-122"/>
              </a:rPr>
              <a:t>承腔封严蓖齿只允许空气从轴承腔的外侧流入内侧，从而</a:t>
            </a:r>
            <a:r>
              <a:rPr lang="zh-CN" altLang="en-US" dirty="0">
                <a:solidFill>
                  <a:srgbClr val="FF0000"/>
                </a:solidFill>
                <a:latin typeface="方正超粗黑_GBK" panose="03000509000000000000" pitchFamily="65" charset="-122"/>
                <a:ea typeface="方正超粗黑_GBK" panose="03000509000000000000" pitchFamily="65" charset="-122"/>
              </a:rPr>
              <a:t>防止了滑油泄漏</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pPr indent="180000"/>
            <a:r>
              <a:rPr lang="zh-CN" altLang="en-US" dirty="0" smtClean="0">
                <a:latin typeface="方正超粗黑_GBK" panose="03000509000000000000" pitchFamily="65" charset="-122"/>
                <a:ea typeface="方正超粗黑_GBK" panose="03000509000000000000" pitchFamily="65" charset="-122"/>
              </a:rPr>
              <a:t>这</a:t>
            </a:r>
            <a:r>
              <a:rPr lang="zh-CN" altLang="en-US" dirty="0">
                <a:latin typeface="方正超粗黑_GBK" panose="03000509000000000000" pitchFamily="65" charset="-122"/>
                <a:ea typeface="方正超粗黑_GBK" panose="03000509000000000000" pitchFamily="65" charset="-122"/>
              </a:rPr>
              <a:t>个气流还可</a:t>
            </a:r>
            <a:r>
              <a:rPr lang="zh-CN" altLang="en-US" dirty="0">
                <a:solidFill>
                  <a:srgbClr val="FF0000"/>
                </a:solidFill>
                <a:latin typeface="方正超粗黑_GBK" panose="03000509000000000000" pitchFamily="65" charset="-122"/>
                <a:ea typeface="方正超粗黑_GBK" panose="03000509000000000000" pitchFamily="65" charset="-122"/>
              </a:rPr>
              <a:t>提供正压力</a:t>
            </a:r>
            <a:r>
              <a:rPr lang="zh-CN" altLang="en-US" dirty="0">
                <a:latin typeface="方正超粗黑_GBK" panose="03000509000000000000" pitchFamily="65" charset="-122"/>
                <a:ea typeface="方正超粗黑_GBK" panose="03000509000000000000" pitchFamily="65" charset="-122"/>
              </a:rPr>
              <a:t>到轴承腔，有助于滑油回油系统。</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3093537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38005" y="0"/>
            <a:ext cx="8697538" cy="6858000"/>
          </a:xfrm>
          <a:prstGeom prst="rect">
            <a:avLst/>
          </a:prstGeom>
        </p:spPr>
      </p:pic>
      <p:sp>
        <p:nvSpPr>
          <p:cNvPr id="8" name="文本框 7"/>
          <p:cNvSpPr txBox="1"/>
          <p:nvPr/>
        </p:nvSpPr>
        <p:spPr>
          <a:xfrm>
            <a:off x="94860" y="96582"/>
            <a:ext cx="3252159"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VSV</a:t>
            </a:r>
            <a:r>
              <a:rPr lang="zh-CN" altLang="en-US" sz="5400" dirty="0" smtClean="0">
                <a:solidFill>
                  <a:srgbClr val="FF0000"/>
                </a:solidFill>
                <a:latin typeface="方正超粗黑_GBK" panose="03000509000000000000" pitchFamily="65" charset="-122"/>
                <a:ea typeface="方正超粗黑_GBK" panose="03000509000000000000" pitchFamily="65" charset="-122"/>
              </a:rPr>
              <a:t>驱动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81154" y="1522886"/>
            <a:ext cx="3256851" cy="2308324"/>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动力传动路径是：</a:t>
            </a:r>
            <a:r>
              <a:rPr lang="en-US" altLang="zh-CN" dirty="0">
                <a:latin typeface="方正超粗黑_GBK" panose="03000509000000000000" pitchFamily="65" charset="-122"/>
                <a:ea typeface="方正超粗黑_GBK" panose="03000509000000000000" pitchFamily="65" charset="-122"/>
              </a:rPr>
              <a:t>VSV</a:t>
            </a:r>
            <a:r>
              <a:rPr lang="zh-CN" altLang="en-US" dirty="0">
                <a:latin typeface="方正超粗黑_GBK" panose="03000509000000000000" pitchFamily="65" charset="-122"/>
                <a:ea typeface="方正超粗黑_GBK" panose="03000509000000000000" pitchFamily="65" charset="-122"/>
              </a:rPr>
              <a:t>作动筒活塞</a:t>
            </a:r>
            <a:r>
              <a:rPr lang="zh-CN" altLang="en-US" dirty="0" smtClean="0">
                <a:latin typeface="方正超粗黑_GBK" panose="03000509000000000000" pitchFamily="65" charset="-122"/>
                <a:ea typeface="方正超粗黑_GBK" panose="03000509000000000000" pitchFamily="65" charset="-122"/>
              </a:rPr>
              <a:t>杆</a:t>
            </a:r>
            <a:r>
              <a:rPr lang="zh-CN" altLang="en-US"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级摇</a:t>
            </a:r>
            <a:r>
              <a:rPr lang="zh-CN" altLang="en-US" dirty="0" smtClean="0">
                <a:latin typeface="方正超粗黑_GBK" panose="03000509000000000000" pitchFamily="65" charset="-122"/>
                <a:ea typeface="方正超粗黑_GBK" panose="03000509000000000000" pitchFamily="65" charset="-122"/>
              </a:rPr>
              <a:t>臂</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atin typeface="方正超粗黑_GBK" panose="03000509000000000000" pitchFamily="65" charset="-122"/>
                <a:ea typeface="方正超粗黑_GBK" panose="03000509000000000000" pitchFamily="65" charset="-122"/>
              </a:rPr>
              <a:t>主杆</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 </a:t>
            </a:r>
            <a:r>
              <a:rPr lang="zh-CN" altLang="en-US" dirty="0" smtClean="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摇臂（</a:t>
            </a:r>
            <a:r>
              <a:rPr lang="en-US" altLang="zh-CN" dirty="0">
                <a:latin typeface="方正超粗黑_GBK" panose="03000509000000000000" pitchFamily="65" charset="-122"/>
                <a:ea typeface="方正超粗黑_GBK" panose="03000509000000000000" pitchFamily="65" charset="-122"/>
              </a:rPr>
              <a:t>IGV</a:t>
            </a:r>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级、第</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级）</a:t>
            </a:r>
            <a:r>
              <a:rPr lang="zh-CN" altLang="en-US" dirty="0" smtClean="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 </a:t>
            </a:r>
            <a:r>
              <a:rPr lang="zh-CN" altLang="en-US" dirty="0" smtClean="0">
                <a:latin typeface="方正超粗黑_GBK" panose="03000509000000000000" pitchFamily="65" charset="-122"/>
                <a:ea typeface="方正超粗黑_GBK" panose="03000509000000000000" pitchFamily="65" charset="-122"/>
              </a:rPr>
              <a:t>作</a:t>
            </a:r>
            <a:r>
              <a:rPr lang="zh-CN" altLang="en-US" dirty="0">
                <a:latin typeface="方正超粗黑_GBK" panose="03000509000000000000" pitchFamily="65" charset="-122"/>
                <a:ea typeface="方正超粗黑_GBK" panose="03000509000000000000" pitchFamily="65" charset="-122"/>
              </a:rPr>
              <a:t>动杆（</a:t>
            </a:r>
            <a:r>
              <a:rPr lang="en-US" altLang="zh-CN" dirty="0">
                <a:latin typeface="方正超粗黑_GBK" panose="03000509000000000000" pitchFamily="65" charset="-122"/>
                <a:ea typeface="方正超粗黑_GBK" panose="03000509000000000000" pitchFamily="65" charset="-122"/>
              </a:rPr>
              <a:t>IGV</a:t>
            </a:r>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级、第</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级</a:t>
            </a:r>
            <a:r>
              <a:rPr lang="zh-CN" altLang="en-US" dirty="0" smtClean="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 </a:t>
            </a:r>
            <a:r>
              <a:rPr lang="zh-CN" altLang="en-US" dirty="0" smtClean="0">
                <a:latin typeface="方正超粗黑_GBK" panose="03000509000000000000" pitchFamily="65" charset="-122"/>
                <a:ea typeface="方正超粗黑_GBK" panose="03000509000000000000" pitchFamily="65" charset="-122"/>
              </a:rPr>
              <a:t>驱</a:t>
            </a:r>
            <a:r>
              <a:rPr lang="zh-CN" altLang="en-US" dirty="0">
                <a:latin typeface="方正超粗黑_GBK" panose="03000509000000000000" pitchFamily="65" charset="-122"/>
                <a:ea typeface="方正超粗黑_GBK" panose="03000509000000000000" pitchFamily="65" charset="-122"/>
              </a:rPr>
              <a:t>动环（</a:t>
            </a:r>
            <a:r>
              <a:rPr lang="en-US" altLang="zh-CN" dirty="0">
                <a:latin typeface="方正超粗黑_GBK" panose="03000509000000000000" pitchFamily="65" charset="-122"/>
                <a:ea typeface="方正超粗黑_GBK" panose="03000509000000000000" pitchFamily="65" charset="-122"/>
              </a:rPr>
              <a:t>IGV</a:t>
            </a:r>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级、第</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级</a:t>
            </a:r>
            <a:r>
              <a:rPr lang="zh-CN" altLang="en-US" dirty="0" smtClean="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 </a:t>
            </a:r>
            <a:r>
              <a:rPr lang="zh-CN" altLang="en-US" dirty="0" smtClean="0">
                <a:latin typeface="方正超粗黑_GBK" panose="03000509000000000000" pitchFamily="65" charset="-122"/>
                <a:ea typeface="方正超粗黑_GBK" panose="03000509000000000000" pitchFamily="65" charset="-122"/>
              </a:rPr>
              <a:t>作</a:t>
            </a:r>
            <a:r>
              <a:rPr lang="zh-CN" altLang="en-US" dirty="0">
                <a:latin typeface="方正超粗黑_GBK" panose="03000509000000000000" pitchFamily="65" charset="-122"/>
                <a:ea typeface="方正超粗黑_GBK" panose="03000509000000000000" pitchFamily="65" charset="-122"/>
              </a:rPr>
              <a:t>动</a:t>
            </a:r>
            <a:r>
              <a:rPr lang="zh-CN" altLang="en-US" dirty="0" smtClean="0">
                <a:latin typeface="方正超粗黑_GBK" panose="03000509000000000000" pitchFamily="65" charset="-122"/>
                <a:ea typeface="方正超粗黑_GBK" panose="03000509000000000000" pitchFamily="65" charset="-122"/>
              </a:rPr>
              <a:t>臂</a:t>
            </a:r>
            <a:r>
              <a:rPr lang="zh-CN" altLang="en-US" dirty="0">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atin typeface="方正超粗黑_GBK" panose="03000509000000000000" pitchFamily="65" charset="-122"/>
                <a:ea typeface="方正超粗黑_GBK" panose="03000509000000000000" pitchFamily="65" charset="-122"/>
              </a:rPr>
              <a:t>IGV</a:t>
            </a:r>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级、第</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级</a:t>
            </a:r>
            <a:r>
              <a:rPr lang="en-US" altLang="zh-CN" dirty="0">
                <a:latin typeface="方正超粗黑_GBK" panose="03000509000000000000" pitchFamily="65" charset="-122"/>
                <a:ea typeface="方正超粗黑_GBK" panose="03000509000000000000" pitchFamily="65" charset="-122"/>
              </a:rPr>
              <a:t>VSV</a:t>
            </a:r>
            <a:r>
              <a:rPr lang="zh-CN" altLang="en-US" dirty="0">
                <a:latin typeface="方正超粗黑_GBK" panose="03000509000000000000" pitchFamily="65" charset="-122"/>
                <a:ea typeface="方正超粗黑_GBK" panose="03000509000000000000" pitchFamily="65" charset="-122"/>
              </a:rPr>
              <a:t>静子叶片。</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548863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0306" y="207954"/>
            <a:ext cx="7731389" cy="5343144"/>
          </a:xfrm>
          <a:prstGeom prst="rect">
            <a:avLst/>
          </a:prstGeom>
        </p:spPr>
      </p:pic>
      <p:sp>
        <p:nvSpPr>
          <p:cNvPr id="8" name="文本框 7"/>
          <p:cNvSpPr txBox="1"/>
          <p:nvPr/>
        </p:nvSpPr>
        <p:spPr>
          <a:xfrm>
            <a:off x="3696389" y="5634229"/>
            <a:ext cx="4799222"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VSV</a:t>
            </a:r>
            <a:r>
              <a:rPr lang="zh-CN" altLang="en-US" sz="5400" dirty="0" smtClean="0">
                <a:solidFill>
                  <a:srgbClr val="FF0000"/>
                </a:solidFill>
                <a:latin typeface="方正超粗黑_GBK" panose="03000509000000000000" pitchFamily="65" charset="-122"/>
                <a:ea typeface="方正超粗黑_GBK" panose="03000509000000000000" pitchFamily="65" charset="-122"/>
              </a:rPr>
              <a:t>驱动环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858664" y="545068"/>
            <a:ext cx="646953"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IGV</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a:off x="7556740" y="914400"/>
            <a:ext cx="603849" cy="43132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7815532" y="1725283"/>
            <a:ext cx="603849" cy="43132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419381" y="1538709"/>
            <a:ext cx="638355"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a:off x="7901768" y="2448205"/>
            <a:ext cx="603849" cy="43132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505617" y="2263539"/>
            <a:ext cx="638355"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H="1">
            <a:off x="8928311" y="3082588"/>
            <a:ext cx="603849" cy="43132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549413" y="2897922"/>
            <a:ext cx="638355"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3</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9" name="直接箭头连接符 18"/>
          <p:cNvCxnSpPr/>
          <p:nvPr/>
        </p:nvCxnSpPr>
        <p:spPr>
          <a:xfrm>
            <a:off x="3873079" y="1600447"/>
            <a:ext cx="3036709" cy="415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873079" y="1600447"/>
            <a:ext cx="3106585" cy="3027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812875" y="1600447"/>
            <a:ext cx="2899371" cy="11312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812875" y="1600447"/>
            <a:ext cx="4034217" cy="254592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864251" y="1436546"/>
            <a:ext cx="914371"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驱动环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72329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69663" y="217995"/>
            <a:ext cx="6065154" cy="6087913"/>
          </a:xfrm>
          <a:prstGeom prst="rect">
            <a:avLst/>
          </a:prstGeom>
        </p:spPr>
      </p:pic>
      <p:sp>
        <p:nvSpPr>
          <p:cNvPr id="5" name="圆角矩形 4"/>
          <p:cNvSpPr/>
          <p:nvPr/>
        </p:nvSpPr>
        <p:spPr>
          <a:xfrm>
            <a:off x="6038489" y="3994030"/>
            <a:ext cx="569345" cy="319178"/>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418718" y="211703"/>
            <a:ext cx="4005532"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VSV</a:t>
            </a:r>
            <a:r>
              <a:rPr lang="zh-CN" altLang="en-US" sz="5400" dirty="0" smtClean="0">
                <a:solidFill>
                  <a:srgbClr val="FF0000"/>
                </a:solidFill>
                <a:latin typeface="方正超粗黑_GBK" panose="03000509000000000000" pitchFamily="65" charset="-122"/>
                <a:ea typeface="方正超粗黑_GBK" panose="03000509000000000000" pitchFamily="65" charset="-122"/>
              </a:rPr>
              <a:t>作动筒</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7815561" y="1842064"/>
            <a:ext cx="2173799"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英尺加长杆的</a:t>
            </a:r>
            <a:r>
              <a:rPr lang="en-US" altLang="zh-CN" dirty="0" smtClean="0">
                <a:solidFill>
                  <a:srgbClr val="FF0000"/>
                </a:solidFill>
                <a:latin typeface="方正超粗黑_GBK" panose="03000509000000000000" pitchFamily="65" charset="-122"/>
                <a:ea typeface="方正超粗黑_GBK" panose="03000509000000000000" pitchFamily="65" charset="-122"/>
              </a:rPr>
              <a:t>3/4</a:t>
            </a:r>
            <a:r>
              <a:rPr lang="zh-CN" altLang="en-US" dirty="0" smtClean="0">
                <a:solidFill>
                  <a:srgbClr val="FF0000"/>
                </a:solidFill>
                <a:latin typeface="方正超粗黑_GBK" panose="03000509000000000000" pitchFamily="65" charset="-122"/>
                <a:ea typeface="方正超粗黑_GBK" panose="03000509000000000000" pitchFamily="65" charset="-122"/>
              </a:rPr>
              <a:t>英寸方形驱动工具</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3571335" y="5957395"/>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224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66863" y="232870"/>
            <a:ext cx="9058275" cy="5724525"/>
          </a:xfrm>
          <a:prstGeom prst="rect">
            <a:avLst/>
          </a:prstGeom>
        </p:spPr>
      </p:pic>
      <p:sp>
        <p:nvSpPr>
          <p:cNvPr id="5" name="圆角矩形 4"/>
          <p:cNvSpPr/>
          <p:nvPr/>
        </p:nvSpPr>
        <p:spPr>
          <a:xfrm>
            <a:off x="7789445" y="422694"/>
            <a:ext cx="888729" cy="141473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942272" y="61565"/>
            <a:ext cx="3522512"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VSV</a:t>
            </a:r>
            <a:r>
              <a:rPr lang="zh-CN" altLang="en-US" sz="5400" dirty="0" smtClean="0">
                <a:solidFill>
                  <a:srgbClr val="FF0000"/>
                </a:solidFill>
                <a:latin typeface="方正超粗黑_GBK" panose="03000509000000000000" pitchFamily="65" charset="-122"/>
                <a:ea typeface="方正超粗黑_GBK" panose="03000509000000000000" pitchFamily="65" charset="-122"/>
              </a:rPr>
              <a:t>控制</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666890" y="4973778"/>
            <a:ext cx="4675489" cy="1477328"/>
          </a:xfrm>
          <a:prstGeom prst="rect">
            <a:avLst/>
          </a:prstGeom>
          <a:solidFill>
            <a:schemeClr val="bg2"/>
          </a:solidFill>
        </p:spPr>
        <p:txBody>
          <a:bodyPr wrap="square" rtlCol="0">
            <a:spAutoFit/>
          </a:bodyPr>
          <a:lstStyle/>
          <a:p>
            <a:r>
              <a:rPr lang="en-US" altLang="zh-CN" dirty="0">
                <a:solidFill>
                  <a:srgbClr val="FF0000"/>
                </a:solidFill>
                <a:latin typeface="方正超粗黑_GBK" panose="03000509000000000000" pitchFamily="65" charset="-122"/>
                <a:ea typeface="方正超粗黑_GBK" panose="03000509000000000000" pitchFamily="65" charset="-122"/>
              </a:rPr>
              <a:t>EEC</a:t>
            </a:r>
            <a:r>
              <a:rPr lang="zh-CN" altLang="en-US" dirty="0">
                <a:solidFill>
                  <a:srgbClr val="FF0000"/>
                </a:solidFill>
                <a:latin typeface="方正超粗黑_GBK" panose="03000509000000000000" pitchFamily="65" charset="-122"/>
                <a:ea typeface="方正超粗黑_GBK" panose="03000509000000000000" pitchFamily="65" charset="-122"/>
              </a:rPr>
              <a:t>根据修正的高压转子转速（</a:t>
            </a:r>
            <a:r>
              <a:rPr lang="en-US" altLang="zh-CN" dirty="0">
                <a:solidFill>
                  <a:srgbClr val="FF0000"/>
                </a:solidFill>
                <a:latin typeface="方正超粗黑_GBK" panose="03000509000000000000" pitchFamily="65" charset="-122"/>
                <a:ea typeface="方正超粗黑_GBK" panose="03000509000000000000" pitchFamily="65" charset="-122"/>
              </a:rPr>
              <a:t>N2K</a:t>
            </a:r>
            <a:r>
              <a:rPr lang="zh-CN" altLang="en-US" dirty="0">
                <a:solidFill>
                  <a:srgbClr val="FF0000"/>
                </a:solidFill>
                <a:latin typeface="方正超粗黑_GBK" panose="03000509000000000000" pitchFamily="65" charset="-122"/>
                <a:ea typeface="方正超粗黑_GBK" panose="03000509000000000000" pitchFamily="65" charset="-122"/>
              </a:rPr>
              <a:t>）、对应高度上的环境压力（</a:t>
            </a:r>
            <a:r>
              <a:rPr lang="en-US" altLang="zh-CN" dirty="0">
                <a:solidFill>
                  <a:srgbClr val="FF0000"/>
                </a:solidFill>
                <a:latin typeface="方正超粗黑_GBK" panose="03000509000000000000" pitchFamily="65" charset="-122"/>
                <a:ea typeface="方正超粗黑_GBK" panose="03000509000000000000" pitchFamily="65" charset="-122"/>
              </a:rPr>
              <a:t>P0</a:t>
            </a:r>
            <a:r>
              <a:rPr lang="zh-CN" altLang="en-US" dirty="0">
                <a:solidFill>
                  <a:srgbClr val="FF0000"/>
                </a:solidFill>
                <a:latin typeface="方正超粗黑_GBK" panose="03000509000000000000" pitchFamily="65" charset="-122"/>
                <a:ea typeface="方正超粗黑_GBK" panose="03000509000000000000" pitchFamily="65" charset="-122"/>
              </a:rPr>
              <a:t>）、油门解算器角度（</a:t>
            </a:r>
            <a:r>
              <a:rPr lang="en-US" altLang="zh-CN" dirty="0">
                <a:solidFill>
                  <a:srgbClr val="FF0000"/>
                </a:solidFill>
                <a:latin typeface="方正超粗黑_GBK" panose="03000509000000000000" pitchFamily="65" charset="-122"/>
                <a:ea typeface="方正超粗黑_GBK" panose="03000509000000000000" pitchFamily="65" charset="-122"/>
              </a:rPr>
              <a:t>TRA</a:t>
            </a:r>
            <a:r>
              <a:rPr lang="zh-CN" altLang="en-US" dirty="0">
                <a:solidFill>
                  <a:srgbClr val="FF0000"/>
                </a:solidFill>
                <a:latin typeface="方正超粗黑_GBK" panose="03000509000000000000" pitchFamily="65" charset="-122"/>
                <a:ea typeface="方正超粗黑_GBK" panose="03000509000000000000" pitchFamily="65" charset="-122"/>
              </a:rPr>
              <a:t>）、风扇转速（</a:t>
            </a:r>
            <a:r>
              <a:rPr lang="en-US" altLang="zh-CN" dirty="0">
                <a:solidFill>
                  <a:srgbClr val="FF0000"/>
                </a:solidFill>
                <a:latin typeface="方正超粗黑_GBK" panose="03000509000000000000" pitchFamily="65" charset="-122"/>
                <a:ea typeface="方正超粗黑_GBK" panose="03000509000000000000" pitchFamily="65" charset="-122"/>
              </a:rPr>
              <a:t>N1</a:t>
            </a:r>
            <a:r>
              <a:rPr lang="zh-CN" altLang="en-US" dirty="0">
                <a:solidFill>
                  <a:srgbClr val="FF0000"/>
                </a:solidFill>
                <a:latin typeface="方正超粗黑_GBK" panose="03000509000000000000" pitchFamily="65" charset="-122"/>
                <a:ea typeface="方正超粗黑_GBK" panose="03000509000000000000" pitchFamily="65" charset="-122"/>
              </a:rPr>
              <a:t>）、大气总温（</a:t>
            </a:r>
            <a:r>
              <a:rPr lang="en-US" altLang="zh-CN" dirty="0">
                <a:solidFill>
                  <a:srgbClr val="FF0000"/>
                </a:solidFill>
                <a:latin typeface="方正超粗黑_GBK" panose="03000509000000000000" pitchFamily="65" charset="-122"/>
                <a:ea typeface="方正超粗黑_GBK" panose="03000509000000000000" pitchFamily="65" charset="-122"/>
              </a:rPr>
              <a:t>TAT</a:t>
            </a:r>
            <a:r>
              <a:rPr lang="zh-CN" altLang="en-US" dirty="0">
                <a:solidFill>
                  <a:srgbClr val="FF0000"/>
                </a:solidFill>
                <a:latin typeface="方正超粗黑_GBK" panose="03000509000000000000" pitchFamily="65" charset="-122"/>
                <a:ea typeface="方正超粗黑_GBK" panose="03000509000000000000" pitchFamily="65" charset="-122"/>
              </a:rPr>
              <a:t>）和高压压气机进口温度（</a:t>
            </a:r>
            <a:r>
              <a:rPr lang="en-US" altLang="zh-CN" dirty="0">
                <a:solidFill>
                  <a:srgbClr val="FF0000"/>
                </a:solidFill>
                <a:latin typeface="方正超粗黑_GBK" panose="03000509000000000000" pitchFamily="65" charset="-122"/>
                <a:ea typeface="方正超粗黑_GBK" panose="03000509000000000000" pitchFamily="65" charset="-122"/>
              </a:rPr>
              <a:t>T25</a:t>
            </a:r>
            <a:r>
              <a:rPr lang="zh-CN" altLang="en-US" dirty="0">
                <a:solidFill>
                  <a:srgbClr val="FF0000"/>
                </a:solidFill>
                <a:latin typeface="方正超粗黑_GBK" panose="03000509000000000000" pitchFamily="65" charset="-122"/>
                <a:ea typeface="方正超粗黑_GBK" panose="03000509000000000000" pitchFamily="65" charset="-122"/>
              </a:rPr>
              <a:t>）计算</a:t>
            </a:r>
            <a:r>
              <a:rPr lang="en-US" altLang="zh-CN" dirty="0">
                <a:solidFill>
                  <a:srgbClr val="FF0000"/>
                </a:solidFill>
                <a:latin typeface="方正超粗黑_GBK" panose="03000509000000000000" pitchFamily="65" charset="-122"/>
                <a:ea typeface="方正超粗黑_GBK" panose="03000509000000000000" pitchFamily="65" charset="-122"/>
              </a:rPr>
              <a:t>VSV</a:t>
            </a:r>
            <a:r>
              <a:rPr lang="zh-CN" altLang="en-US" dirty="0">
                <a:solidFill>
                  <a:srgbClr val="FF0000"/>
                </a:solidFill>
                <a:latin typeface="方正超粗黑_GBK" panose="03000509000000000000" pitchFamily="65" charset="-122"/>
                <a:ea typeface="方正超粗黑_GBK" panose="03000509000000000000" pitchFamily="65" charset="-122"/>
              </a:rPr>
              <a:t>的需求位置信号。</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60824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可调放气阀</a:t>
            </a:r>
            <a:r>
              <a:rPr lang="en-US" altLang="zh-CN" dirty="0"/>
              <a:t>(VBV)</a:t>
            </a:r>
            <a:r>
              <a:rPr lang="zh-CN" altLang="en-US" dirty="0"/>
              <a:t>系统</a:t>
            </a:r>
          </a:p>
        </p:txBody>
      </p:sp>
      <p:sp>
        <p:nvSpPr>
          <p:cNvPr id="3" name="内容占位符 2"/>
          <p:cNvSpPr>
            <a:spLocks noGrp="1"/>
          </p:cNvSpPr>
          <p:nvPr>
            <p:ph idx="1"/>
          </p:nvPr>
        </p:nvSpPr>
        <p:spPr/>
        <p:txBody>
          <a:bodyPr/>
          <a:lstStyle/>
          <a:p>
            <a:r>
              <a:rPr lang="zh-CN" altLang="en-US" dirty="0"/>
              <a:t>可调放气阀</a:t>
            </a:r>
            <a:r>
              <a:rPr lang="en-US" altLang="zh-CN" dirty="0"/>
              <a:t>(VBV)</a:t>
            </a:r>
            <a:r>
              <a:rPr lang="zh-CN" altLang="en-US" dirty="0"/>
              <a:t>系统可使一部分低压压气机</a:t>
            </a:r>
            <a:r>
              <a:rPr lang="en-US" altLang="zh-CN" dirty="0"/>
              <a:t>(LPC)</a:t>
            </a:r>
            <a:r>
              <a:rPr lang="zh-CN" altLang="en-US" dirty="0"/>
              <a:t>的排气进入外涵道（次级气流</a:t>
            </a:r>
            <a:r>
              <a:rPr lang="zh-CN" altLang="en-US" dirty="0" smtClean="0"/>
              <a:t>）。</a:t>
            </a:r>
            <a:endParaRPr lang="en-US" altLang="zh-CN" dirty="0" smtClean="0"/>
          </a:p>
          <a:p>
            <a:r>
              <a:rPr lang="zh-CN" altLang="en-US" dirty="0" smtClean="0"/>
              <a:t>在</a:t>
            </a:r>
            <a:r>
              <a:rPr lang="zh-CN" altLang="en-US" dirty="0"/>
              <a:t>发动机快速减速期间，</a:t>
            </a:r>
            <a:r>
              <a:rPr lang="en-US" altLang="zh-CN" dirty="0"/>
              <a:t>VBV</a:t>
            </a:r>
            <a:r>
              <a:rPr lang="zh-CN" altLang="en-US" dirty="0"/>
              <a:t>系统防止</a:t>
            </a:r>
            <a:r>
              <a:rPr lang="en-US" altLang="zh-CN" dirty="0"/>
              <a:t>LPC</a:t>
            </a:r>
            <a:r>
              <a:rPr lang="zh-CN" altLang="en-US" dirty="0"/>
              <a:t>失速</a:t>
            </a:r>
            <a:r>
              <a:rPr lang="zh-CN" altLang="en-US" dirty="0" smtClean="0"/>
              <a:t>。</a:t>
            </a:r>
            <a:endParaRPr lang="en-US" altLang="zh-CN" dirty="0" smtClean="0"/>
          </a:p>
          <a:p>
            <a:r>
              <a:rPr lang="zh-CN" altLang="en-US" dirty="0" smtClean="0"/>
              <a:t>在</a:t>
            </a:r>
            <a:r>
              <a:rPr lang="zh-CN" altLang="en-US" dirty="0"/>
              <a:t>低的发动机转速和反推力装置工作时，</a:t>
            </a:r>
            <a:r>
              <a:rPr lang="en-US" altLang="zh-CN" dirty="0"/>
              <a:t>VBV</a:t>
            </a:r>
            <a:r>
              <a:rPr lang="zh-CN" altLang="en-US" dirty="0"/>
              <a:t>系统防止外来物</a:t>
            </a:r>
            <a:r>
              <a:rPr lang="en-US" altLang="zh-CN" dirty="0"/>
              <a:t>(</a:t>
            </a:r>
            <a:r>
              <a:rPr lang="zh-CN" altLang="en-US" dirty="0"/>
              <a:t>比如水或者砂砾</a:t>
            </a:r>
            <a:r>
              <a:rPr lang="en-US" altLang="zh-CN" dirty="0"/>
              <a:t>)</a:t>
            </a:r>
            <a:r>
              <a:rPr lang="zh-CN" altLang="en-US" dirty="0"/>
              <a:t>进入高压压气机，避免损伤发动机并改善发动机的稳定性。</a:t>
            </a:r>
          </a:p>
        </p:txBody>
      </p:sp>
    </p:spTree>
    <p:extLst>
      <p:ext uri="{BB962C8B-B14F-4D97-AF65-F5344CB8AC3E}">
        <p14:creationId xmlns:p14="http://schemas.microsoft.com/office/powerpoint/2010/main" val="296969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30114" y="0"/>
            <a:ext cx="8931772" cy="6858000"/>
          </a:xfrm>
          <a:prstGeom prst="rect">
            <a:avLst/>
          </a:prstGeom>
        </p:spPr>
      </p:pic>
      <p:sp>
        <p:nvSpPr>
          <p:cNvPr id="8" name="文本框 7"/>
          <p:cNvSpPr txBox="1"/>
          <p:nvPr/>
        </p:nvSpPr>
        <p:spPr>
          <a:xfrm>
            <a:off x="3306733" y="5934670"/>
            <a:ext cx="5578534"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可调放气阀</a:t>
            </a:r>
            <a:r>
              <a:rPr lang="en-US" altLang="zh-CN" sz="5400" dirty="0" smtClean="0">
                <a:solidFill>
                  <a:srgbClr val="FF0000"/>
                </a:solidFill>
                <a:latin typeface="方正超粗黑_GBK" panose="03000509000000000000" pitchFamily="65" charset="-122"/>
                <a:ea typeface="方正超粗黑_GBK" panose="03000509000000000000" pitchFamily="65" charset="-122"/>
              </a:rPr>
              <a:t>VBV</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933674" y="1338698"/>
            <a:ext cx="767723"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VBV</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2" idx="1"/>
          </p:cNvCxnSpPr>
          <p:nvPr/>
        </p:nvCxnSpPr>
        <p:spPr>
          <a:xfrm flipH="1">
            <a:off x="8733099" y="877033"/>
            <a:ext cx="1226528" cy="100551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9959627" y="415368"/>
            <a:ext cx="1626065" cy="923330"/>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VBV</a:t>
            </a:r>
            <a:r>
              <a:rPr lang="zh-CN" altLang="en-US" dirty="0" smtClean="0">
                <a:solidFill>
                  <a:srgbClr val="FF0000"/>
                </a:solidFill>
                <a:latin typeface="方正超粗黑_GBK" panose="03000509000000000000" pitchFamily="65" charset="-122"/>
                <a:ea typeface="方正超粗黑_GBK" panose="03000509000000000000" pitchFamily="65" charset="-122"/>
              </a:rPr>
              <a:t>打开将内涵道空气释放到外涵道</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a:off x="4701397" y="1708030"/>
            <a:ext cx="2039001" cy="135634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621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8791" y="195263"/>
            <a:ext cx="6705600" cy="6467475"/>
          </a:xfrm>
          <a:prstGeom prst="rect">
            <a:avLst/>
          </a:prstGeom>
        </p:spPr>
      </p:pic>
      <p:sp>
        <p:nvSpPr>
          <p:cNvPr id="5" name="圆角矩形 4"/>
          <p:cNvSpPr/>
          <p:nvPr/>
        </p:nvSpPr>
        <p:spPr>
          <a:xfrm>
            <a:off x="5486399" y="2329132"/>
            <a:ext cx="1371601" cy="37093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057071" y="5634229"/>
            <a:ext cx="3789931"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可调放气阀</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952958" y="145865"/>
            <a:ext cx="5356272" cy="1754326"/>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阀门控制低压压气机排出到外涵道（次级气流）的空</a:t>
            </a:r>
            <a:r>
              <a:rPr lang="zh-CN" altLang="en-US" dirty="0" smtClean="0">
                <a:latin typeface="方正超粗黑_GBK" panose="03000509000000000000" pitchFamily="65" charset="-122"/>
                <a:ea typeface="方正超粗黑_GBK" panose="03000509000000000000" pitchFamily="65" charset="-122"/>
              </a:rPr>
              <a:t>气。</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系统包括：两个</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作动筒，驱动环</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10</a:t>
            </a:r>
            <a:r>
              <a:rPr lang="zh-CN" altLang="en-US" dirty="0" smtClean="0">
                <a:latin typeface="方正超粗黑_GBK" panose="03000509000000000000" pitchFamily="65" charset="-122"/>
                <a:ea typeface="方正超粗黑_GBK" panose="03000509000000000000" pitchFamily="65" charset="-122"/>
              </a:rPr>
              <a:t>个</a:t>
            </a:r>
            <a:r>
              <a:rPr lang="zh-CN" altLang="en-US" dirty="0">
                <a:latin typeface="方正超粗黑_GBK" panose="03000509000000000000" pitchFamily="65" charset="-122"/>
                <a:ea typeface="方正超粗黑_GBK" panose="03000509000000000000" pitchFamily="65" charset="-122"/>
              </a:rPr>
              <a:t>放气阀</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个</a:t>
            </a:r>
            <a:r>
              <a:rPr lang="zh-CN" altLang="en-US" dirty="0">
                <a:latin typeface="方正超粗黑_GBK" panose="03000509000000000000" pitchFamily="65" charset="-122"/>
                <a:ea typeface="方正超粗黑_GBK" panose="03000509000000000000" pitchFamily="65" charset="-122"/>
              </a:rPr>
              <a:t>主放气阀门。右</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作动筒位于风扇框架后面</a:t>
            </a:r>
            <a:r>
              <a:rPr lang="en-US" altLang="zh-CN" dirty="0">
                <a:latin typeface="方正超粗黑_GBK" panose="03000509000000000000" pitchFamily="65" charset="-122"/>
                <a:ea typeface="方正超粗黑_GBK" panose="03000509000000000000" pitchFamily="65" charset="-122"/>
              </a:rPr>
              <a:t>4:00</a:t>
            </a:r>
            <a:r>
              <a:rPr lang="zh-CN" altLang="en-US" dirty="0">
                <a:latin typeface="方正超粗黑_GBK" panose="03000509000000000000" pitchFamily="65" charset="-122"/>
                <a:ea typeface="方正超粗黑_GBK" panose="03000509000000000000" pitchFamily="65" charset="-122"/>
              </a:rPr>
              <a:t>位置，左</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作动筒位于风扇框架后面的</a:t>
            </a:r>
            <a:r>
              <a:rPr lang="en-US" altLang="zh-CN" dirty="0">
                <a:latin typeface="方正超粗黑_GBK" panose="03000509000000000000" pitchFamily="65" charset="-122"/>
                <a:ea typeface="方正超粗黑_GBK" panose="03000509000000000000" pitchFamily="65" charset="-122"/>
              </a:rPr>
              <a:t>10:00</a:t>
            </a:r>
            <a:r>
              <a:rPr lang="zh-CN" altLang="en-US" dirty="0">
                <a:latin typeface="方正超粗黑_GBK" panose="03000509000000000000" pitchFamily="65" charset="-122"/>
                <a:ea typeface="方正超粗黑_GBK" panose="03000509000000000000" pitchFamily="65" charset="-122"/>
              </a:rPr>
              <a:t>位置。</a:t>
            </a:r>
            <a:r>
              <a:rPr lang="en-US" altLang="zh-CN" dirty="0">
                <a:latin typeface="方正超粗黑_GBK" panose="03000509000000000000" pitchFamily="65" charset="-122"/>
                <a:ea typeface="方正超粗黑_GBK" panose="03000509000000000000" pitchFamily="65" charset="-122"/>
              </a:rPr>
              <a:t>12</a:t>
            </a:r>
            <a:r>
              <a:rPr lang="zh-CN" altLang="en-US" dirty="0">
                <a:latin typeface="方正超粗黑_GBK" panose="03000509000000000000" pitchFamily="65" charset="-122"/>
                <a:ea typeface="方正超粗黑_GBK" panose="03000509000000000000" pitchFamily="65" charset="-122"/>
              </a:rPr>
              <a:t>个</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阀门、驱动环和</a:t>
            </a:r>
            <a:r>
              <a:rPr lang="en-US" altLang="zh-CN" dirty="0">
                <a:latin typeface="方正超粗黑_GBK" panose="03000509000000000000" pitchFamily="65" charset="-122"/>
                <a:ea typeface="方正超粗黑_GBK" panose="03000509000000000000" pitchFamily="65" charset="-122"/>
              </a:rPr>
              <a:t>12</a:t>
            </a:r>
            <a:r>
              <a:rPr lang="zh-CN" altLang="en-US" dirty="0">
                <a:latin typeface="方正超粗黑_GBK" panose="03000509000000000000" pitchFamily="65" charset="-122"/>
                <a:ea typeface="方正超粗黑_GBK" panose="03000509000000000000" pitchFamily="65" charset="-122"/>
              </a:rPr>
              <a:t>个摇臂位于风扇框架内部。</a:t>
            </a:r>
            <a:endParaRPr lang="zh-CN" altLang="en-US" dirty="0">
              <a:latin typeface="方正超粗黑_GBK" panose="03000509000000000000" pitchFamily="65" charset="-122"/>
              <a:ea typeface="方正超粗黑_GBK" panose="03000509000000000000" pitchFamily="65" charset="-122"/>
            </a:endParaRPr>
          </a:p>
        </p:txBody>
      </p:sp>
      <p:sp>
        <p:nvSpPr>
          <p:cNvPr id="11" name="椭圆 10"/>
          <p:cNvSpPr/>
          <p:nvPr/>
        </p:nvSpPr>
        <p:spPr>
          <a:xfrm>
            <a:off x="379560" y="3554083"/>
            <a:ext cx="2191111" cy="13716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4938621" y="384466"/>
            <a:ext cx="1095555" cy="6716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487420" y="802256"/>
            <a:ext cx="1513908" cy="370936"/>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177909" y="2259336"/>
            <a:ext cx="4260717" cy="1200329"/>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作动筒是可互换的。并不是所有的</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阀门都可以互换，因为主阀门有一个较长的摇臂。两个主</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阀门可以互换，其</a:t>
            </a:r>
            <a:r>
              <a:rPr lang="zh-CN" altLang="en-US" dirty="0" smtClean="0">
                <a:latin typeface="方正超粗黑_GBK" panose="03000509000000000000" pitchFamily="65" charset="-122"/>
                <a:ea typeface="方正超粗黑_GBK" panose="03000509000000000000" pitchFamily="65" charset="-122"/>
              </a:rPr>
              <a:t>余</a:t>
            </a:r>
            <a:r>
              <a:rPr lang="en-US" altLang="zh-CN" dirty="0" smtClean="0">
                <a:latin typeface="方正超粗黑_GBK" panose="03000509000000000000" pitchFamily="65" charset="-122"/>
                <a:ea typeface="方正超粗黑_GBK" panose="03000509000000000000" pitchFamily="65" charset="-122"/>
              </a:rPr>
              <a:t>10</a:t>
            </a:r>
            <a:r>
              <a:rPr lang="zh-CN" altLang="en-US" dirty="0" smtClean="0">
                <a:latin typeface="方正超粗黑_GBK" panose="03000509000000000000" pitchFamily="65" charset="-122"/>
                <a:ea typeface="方正超粗黑_GBK" panose="03000509000000000000" pitchFamily="65" charset="-122"/>
              </a:rPr>
              <a:t>个</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阀门之间可以互换。</a:t>
            </a:r>
            <a:endParaRPr lang="zh-CN" altLang="en-US" dirty="0">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7177908" y="4221845"/>
            <a:ext cx="4260717"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左作动筒的</a:t>
            </a:r>
            <a:r>
              <a:rPr lang="en-US" altLang="zh-CN" dirty="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连接到</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的</a:t>
            </a:r>
            <a:r>
              <a:rPr lang="en-US" altLang="zh-CN" dirty="0">
                <a:latin typeface="方正超粗黑_GBK" panose="03000509000000000000" pitchFamily="65" charset="-122"/>
                <a:ea typeface="方正超粗黑_GBK" panose="03000509000000000000" pitchFamily="65" charset="-122"/>
              </a:rPr>
              <a:t>B</a:t>
            </a:r>
            <a:r>
              <a:rPr lang="zh-CN" altLang="en-US" dirty="0">
                <a:latin typeface="方正超粗黑_GBK" panose="03000509000000000000" pitchFamily="65" charset="-122"/>
                <a:ea typeface="方正超粗黑_GBK" panose="03000509000000000000" pitchFamily="65" charset="-122"/>
              </a:rPr>
              <a:t>通道，右作动筒的</a:t>
            </a:r>
            <a:r>
              <a:rPr lang="en-US" altLang="zh-CN" dirty="0">
                <a:latin typeface="方正超粗黑_GBK" panose="03000509000000000000" pitchFamily="65" charset="-122"/>
                <a:ea typeface="方正超粗黑_GBK" panose="03000509000000000000" pitchFamily="65" charset="-122"/>
              </a:rPr>
              <a:t>LVDT</a:t>
            </a:r>
            <a:r>
              <a:rPr lang="zh-CN" altLang="en-US" dirty="0">
                <a:latin typeface="方正超粗黑_GBK" panose="03000509000000000000" pitchFamily="65" charset="-122"/>
                <a:ea typeface="方正超粗黑_GBK" panose="03000509000000000000" pitchFamily="65" charset="-122"/>
              </a:rPr>
              <a:t>连接到</a:t>
            </a:r>
            <a:r>
              <a:rPr lang="en-US" altLang="zh-CN" dirty="0">
                <a:latin typeface="方正超粗黑_GBK" panose="03000509000000000000" pitchFamily="65" charset="-122"/>
                <a:ea typeface="方正超粗黑_GBK" panose="03000509000000000000" pitchFamily="65" charset="-122"/>
              </a:rPr>
              <a:t>EEC</a:t>
            </a:r>
            <a:r>
              <a:rPr lang="zh-CN" altLang="en-US" dirty="0">
                <a:latin typeface="方正超粗黑_GBK" panose="03000509000000000000" pitchFamily="65" charset="-122"/>
                <a:ea typeface="方正超粗黑_GBK" panose="03000509000000000000" pitchFamily="65" charset="-122"/>
              </a:rPr>
              <a:t>的</a:t>
            </a:r>
            <a:r>
              <a:rPr lang="en-US" altLang="zh-CN" dirty="0">
                <a:latin typeface="方正超粗黑_GBK" panose="03000509000000000000" pitchFamily="65" charset="-122"/>
                <a:ea typeface="方正超粗黑_GBK" panose="03000509000000000000" pitchFamily="65" charset="-122"/>
              </a:rPr>
              <a:t>A</a:t>
            </a:r>
            <a:r>
              <a:rPr lang="zh-CN" altLang="en-US" dirty="0">
                <a:latin typeface="方正超粗黑_GBK" panose="03000509000000000000" pitchFamily="65" charset="-122"/>
                <a:ea typeface="方正超粗黑_GBK" panose="03000509000000000000" pitchFamily="65" charset="-122"/>
              </a:rPr>
              <a:t>通道。</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43059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48506" y="85725"/>
            <a:ext cx="11153775" cy="6686550"/>
          </a:xfrm>
          <a:prstGeom prst="rect">
            <a:avLst/>
          </a:prstGeom>
        </p:spPr>
      </p:pic>
      <p:sp>
        <p:nvSpPr>
          <p:cNvPr id="8" name="文本框 7"/>
          <p:cNvSpPr txBox="1"/>
          <p:nvPr/>
        </p:nvSpPr>
        <p:spPr>
          <a:xfrm>
            <a:off x="6613466" y="85725"/>
            <a:ext cx="4160926"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作动驱动环</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724290" y="2149581"/>
            <a:ext cx="1647646"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作动筒活塞杆</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a:off x="1492368" y="439947"/>
            <a:ext cx="1311217" cy="5691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803585" y="255281"/>
            <a:ext cx="91440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驱动环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flipV="1">
            <a:off x="6613466" y="1460069"/>
            <a:ext cx="1377235" cy="1298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6371927" y="2518913"/>
            <a:ext cx="1176186" cy="47633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990701" y="1460069"/>
            <a:ext cx="71168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主阀</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a:off x="648506" y="871268"/>
            <a:ext cx="1651753" cy="103609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58791" y="547390"/>
            <a:ext cx="91440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双摇臂</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2980250" y="5017949"/>
            <a:ext cx="4321833" cy="1754326"/>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有</a:t>
            </a:r>
            <a:r>
              <a:rPr lang="en-US" altLang="zh-CN" dirty="0" smtClean="0">
                <a:latin typeface="方正超粗黑_GBK" panose="03000509000000000000" pitchFamily="65" charset="-122"/>
                <a:ea typeface="方正超粗黑_GBK" panose="03000509000000000000" pitchFamily="65" charset="-122"/>
              </a:rPr>
              <a:t>12</a:t>
            </a:r>
            <a:r>
              <a:rPr lang="zh-CN" altLang="en-US" dirty="0" smtClean="0">
                <a:latin typeface="方正超粗黑_GBK" panose="03000509000000000000" pitchFamily="65" charset="-122"/>
                <a:ea typeface="方正超粗黑_GBK" panose="03000509000000000000" pitchFamily="65" charset="-122"/>
              </a:rPr>
              <a:t>个</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阀门，每一个阀门通过摇臂连接到驱动环。其</a:t>
            </a:r>
            <a:r>
              <a:rPr lang="zh-CN" altLang="en-US" dirty="0" smtClean="0">
                <a:latin typeface="方正超粗黑_GBK" panose="03000509000000000000" pitchFamily="65" charset="-122"/>
                <a:ea typeface="方正超粗黑_GBK" panose="03000509000000000000" pitchFamily="65" charset="-122"/>
              </a:rPr>
              <a:t>中</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个</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阀门称为主阀门，</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作动筒的活塞杆直接连接到主阀门摇臂。</a:t>
            </a:r>
            <a:r>
              <a:rPr lang="zh-CN" altLang="en-US" dirty="0" smtClean="0">
                <a:latin typeface="方正超粗黑_GBK" panose="03000509000000000000" pitchFamily="65" charset="-122"/>
                <a:ea typeface="方正超粗黑_GBK" panose="03000509000000000000" pitchFamily="65" charset="-122"/>
              </a:rPr>
              <a:t>当</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个</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作动筒作动主阀门摇臂时，</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阀门运动。主阀门摇臂同时推动驱动环和其他</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5101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0420" y="276225"/>
            <a:ext cx="6553200" cy="6305550"/>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760232" y="181333"/>
            <a:ext cx="533400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驱动环带动</a:t>
            </a:r>
            <a:r>
              <a:rPr lang="en-US" altLang="zh-CN" sz="5400" dirty="0" smtClean="0">
                <a:solidFill>
                  <a:srgbClr val="FF0000"/>
                </a:solidFill>
                <a:latin typeface="方正超粗黑_GBK" panose="03000509000000000000" pitchFamily="65" charset="-122"/>
                <a:ea typeface="方正超粗黑_GBK" panose="03000509000000000000" pitchFamily="65" charset="-122"/>
              </a:rPr>
              <a:t>VBV</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623054" y="2484408"/>
            <a:ext cx="933062"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驱动环</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4942936" y="1997171"/>
            <a:ext cx="146649" cy="48723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259457" y="2764923"/>
            <a:ext cx="577970" cy="42685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88519" y="3059668"/>
            <a:ext cx="914400" cy="369332"/>
          </a:xfrm>
          <a:prstGeom prst="rect">
            <a:avLst/>
          </a:prstGeom>
          <a:solidFill>
            <a:schemeClr val="bg2"/>
          </a:solidFill>
        </p:spPr>
        <p:txBody>
          <a:bodyPr wrap="square" rtlCol="0">
            <a:spAutoFit/>
          </a:bodyPr>
          <a:lstStyle/>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双摇臂</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7331717" y="2551837"/>
            <a:ext cx="4155059" cy="1754326"/>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有</a:t>
            </a:r>
            <a:r>
              <a:rPr lang="en-US" altLang="zh-CN" dirty="0" smtClean="0">
                <a:latin typeface="方正超粗黑_GBK" panose="03000509000000000000" pitchFamily="65" charset="-122"/>
                <a:ea typeface="方正超粗黑_GBK" panose="03000509000000000000" pitchFamily="65" charset="-122"/>
              </a:rPr>
              <a:t>12</a:t>
            </a:r>
            <a:r>
              <a:rPr lang="zh-CN" altLang="en-US" dirty="0" smtClean="0">
                <a:latin typeface="方正超粗黑_GBK" panose="03000509000000000000" pitchFamily="65" charset="-122"/>
                <a:ea typeface="方正超粗黑_GBK" panose="03000509000000000000" pitchFamily="65" charset="-122"/>
              </a:rPr>
              <a:t>个</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阀门，每一个阀门通过摇臂连接到驱动环。其</a:t>
            </a:r>
            <a:r>
              <a:rPr lang="zh-CN" altLang="en-US" dirty="0" smtClean="0">
                <a:latin typeface="方正超粗黑_GBK" panose="03000509000000000000" pitchFamily="65" charset="-122"/>
                <a:ea typeface="方正超粗黑_GBK" panose="03000509000000000000" pitchFamily="65" charset="-122"/>
              </a:rPr>
              <a:t>中</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个</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阀门称为主阀门，</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作动筒的活塞杆直接连接到主阀门摇臂。</a:t>
            </a:r>
            <a:r>
              <a:rPr lang="zh-CN" altLang="en-US" dirty="0" smtClean="0">
                <a:latin typeface="方正超粗黑_GBK" panose="03000509000000000000" pitchFamily="65" charset="-122"/>
                <a:ea typeface="方正超粗黑_GBK" panose="03000509000000000000" pitchFamily="65" charset="-122"/>
              </a:rPr>
              <a:t>当</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个</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作动筒作动主阀门摇臂时，</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阀门运动。主阀门摇臂同时推动驱动环和其他</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阀门。</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85011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91" y="106967"/>
            <a:ext cx="9351035" cy="6467309"/>
          </a:xfrm>
          <a:prstGeom prst="rect">
            <a:avLst/>
          </a:prstGeom>
        </p:spPr>
      </p:pic>
      <p:sp>
        <p:nvSpPr>
          <p:cNvPr id="5" name="圆角矩形 4"/>
          <p:cNvSpPr/>
          <p:nvPr/>
        </p:nvSpPr>
        <p:spPr>
          <a:xfrm>
            <a:off x="4666890" y="2751826"/>
            <a:ext cx="2855344" cy="220053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919050" y="5763321"/>
            <a:ext cx="4100482" cy="923330"/>
          </a:xfrm>
          <a:prstGeom prst="rect">
            <a:avLst/>
          </a:prstGeom>
          <a:solidFill>
            <a:schemeClr val="bg2"/>
          </a:solidFill>
        </p:spPr>
        <p:txBody>
          <a:bodyPr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VBV</a:t>
            </a:r>
            <a:r>
              <a:rPr lang="zh-CN" altLang="en-US" sz="5400" dirty="0" smtClean="0">
                <a:solidFill>
                  <a:srgbClr val="FF0000"/>
                </a:solidFill>
                <a:latin typeface="方正超粗黑_GBK" panose="03000509000000000000" pitchFamily="65" charset="-122"/>
                <a:ea typeface="方正超粗黑_GBK" panose="03000509000000000000" pitchFamily="65" charset="-122"/>
              </a:rPr>
              <a:t>作动筒</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577065" y="945249"/>
            <a:ext cx="1496595" cy="369332"/>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VBV</a:t>
            </a:r>
            <a:r>
              <a:rPr lang="zh-CN" altLang="en-US" dirty="0" smtClean="0">
                <a:solidFill>
                  <a:srgbClr val="FF0000"/>
                </a:solidFill>
                <a:latin typeface="方正超粗黑_GBK" panose="03000509000000000000" pitchFamily="65" charset="-122"/>
                <a:ea typeface="方正超粗黑_GBK" panose="03000509000000000000" pitchFamily="65" charset="-122"/>
              </a:rPr>
              <a:t>作动筒</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0" idx="2"/>
          </p:cNvCxnSpPr>
          <p:nvPr/>
        </p:nvCxnSpPr>
        <p:spPr>
          <a:xfrm flipH="1">
            <a:off x="6029863" y="1314581"/>
            <a:ext cx="295500" cy="213938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14300" t="35546" r="54243" b="21504"/>
          <a:stretch/>
        </p:blipFill>
        <p:spPr>
          <a:xfrm>
            <a:off x="7667544" y="106967"/>
            <a:ext cx="4472705" cy="4223493"/>
          </a:xfrm>
          <a:prstGeom prst="rect">
            <a:avLst/>
          </a:prstGeom>
          <a:ln w="38100">
            <a:solidFill>
              <a:schemeClr val="accent4"/>
            </a:solidFill>
          </a:ln>
        </p:spPr>
      </p:pic>
    </p:spTree>
    <p:extLst>
      <p:ext uri="{BB962C8B-B14F-4D97-AF65-F5344CB8AC3E}">
        <p14:creationId xmlns:p14="http://schemas.microsoft.com/office/powerpoint/2010/main" val="2419303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stretch>
            <a:fillRect/>
          </a:stretch>
        </p:blipFill>
        <p:spPr>
          <a:xfrm>
            <a:off x="5871036" y="82473"/>
            <a:ext cx="5975967" cy="3575255"/>
          </a:xfrm>
          <a:prstGeom prst="rect">
            <a:avLst/>
          </a:prstGeom>
        </p:spPr>
      </p:pic>
      <p:pic>
        <p:nvPicPr>
          <p:cNvPr id="2" name="图片 1"/>
          <p:cNvPicPr>
            <a:picLocks noChangeAspect="1"/>
          </p:cNvPicPr>
          <p:nvPr/>
        </p:nvPicPr>
        <p:blipFill>
          <a:blip r:embed="rId3"/>
          <a:stretch>
            <a:fillRect/>
          </a:stretch>
        </p:blipFill>
        <p:spPr>
          <a:xfrm>
            <a:off x="0" y="0"/>
            <a:ext cx="5099752" cy="6858000"/>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341288" y="5634229"/>
            <a:ext cx="6566097"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前轴承腔后封严蓖齿</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597877" y="3429000"/>
            <a:ext cx="1126572"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封严蓖齿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（旋转）</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10317191" y="1216325"/>
            <a:ext cx="560718" cy="50033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0" idx="0"/>
          </p:cNvCxnSpPr>
          <p:nvPr/>
        </p:nvCxnSpPr>
        <p:spPr>
          <a:xfrm flipH="1" flipV="1">
            <a:off x="3967155" y="2831435"/>
            <a:ext cx="194008" cy="59756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093727" y="3013501"/>
            <a:ext cx="2710641" cy="1477328"/>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来自低压压气机（</a:t>
            </a:r>
            <a:r>
              <a:rPr lang="en-US" altLang="zh-CN" dirty="0" smtClean="0">
                <a:latin typeface="方正超粗黑_GBK" panose="03000509000000000000" pitchFamily="65" charset="-122"/>
                <a:ea typeface="方正超粗黑_GBK" panose="03000509000000000000" pitchFamily="65" charset="-122"/>
              </a:rPr>
              <a:t>LPC</a:t>
            </a:r>
            <a:r>
              <a:rPr lang="zh-CN" altLang="en-US" dirty="0">
                <a:latin typeface="方正超粗黑_GBK" panose="03000509000000000000" pitchFamily="65" charset="-122"/>
                <a:ea typeface="方正超粗黑_GBK" panose="03000509000000000000" pitchFamily="65" charset="-122"/>
              </a:rPr>
              <a:t>）的排气通过</a:t>
            </a:r>
            <a:r>
              <a:rPr lang="zh-CN" altLang="en-US" dirty="0" smtClean="0">
                <a:latin typeface="方正超粗黑_GBK" panose="03000509000000000000" pitchFamily="65" charset="-122"/>
                <a:ea typeface="方正超粗黑_GBK" panose="03000509000000000000" pitchFamily="65" charset="-122"/>
              </a:rPr>
              <a:t>对前轴</a:t>
            </a:r>
            <a:r>
              <a:rPr lang="zh-CN" altLang="en-US" dirty="0">
                <a:latin typeface="方正超粗黑_GBK" panose="03000509000000000000" pitchFamily="65" charset="-122"/>
                <a:ea typeface="方正超粗黑_GBK" panose="03000509000000000000" pitchFamily="65" charset="-122"/>
              </a:rPr>
              <a:t>承</a:t>
            </a:r>
            <a:r>
              <a:rPr lang="zh-CN" altLang="en-US" dirty="0" smtClean="0">
                <a:latin typeface="方正超粗黑_GBK" panose="03000509000000000000" pitchFamily="65" charset="-122"/>
                <a:ea typeface="方正超粗黑_GBK" panose="03000509000000000000" pitchFamily="65" charset="-122"/>
              </a:rPr>
              <a:t>腔后蓖</a:t>
            </a:r>
            <a:r>
              <a:rPr lang="zh-CN" altLang="en-US" dirty="0">
                <a:latin typeface="方正超粗黑_GBK" panose="03000509000000000000" pitchFamily="65" charset="-122"/>
                <a:ea typeface="方正超粗黑_GBK" panose="03000509000000000000" pitchFamily="65" charset="-122"/>
              </a:rPr>
              <a:t>齿封严件外部进行增压，使轴承腔外部的压力高于内部的压力。</a:t>
            </a:r>
            <a:endParaRPr lang="zh-CN" altLang="en-US" dirty="0">
              <a:latin typeface="方正超粗黑_GBK" panose="03000509000000000000" pitchFamily="65" charset="-122"/>
              <a:ea typeface="方正超粗黑_GBK" panose="03000509000000000000" pitchFamily="65" charset="-122"/>
            </a:endParaRPr>
          </a:p>
        </p:txBody>
      </p:sp>
      <p:pic>
        <p:nvPicPr>
          <p:cNvPr id="3" name="图片 2"/>
          <p:cNvPicPr>
            <a:picLocks noChangeAspect="1"/>
          </p:cNvPicPr>
          <p:nvPr/>
        </p:nvPicPr>
        <p:blipFill>
          <a:blip r:embed="rId4"/>
          <a:stretch>
            <a:fillRect/>
          </a:stretch>
        </p:blipFill>
        <p:spPr>
          <a:xfrm rot="19245746">
            <a:off x="3022247" y="1471049"/>
            <a:ext cx="268247" cy="274344"/>
          </a:xfrm>
          <a:prstGeom prst="rect">
            <a:avLst/>
          </a:prstGeom>
        </p:spPr>
      </p:pic>
      <p:pic>
        <p:nvPicPr>
          <p:cNvPr id="12" name="图片 11"/>
          <p:cNvPicPr>
            <a:picLocks noChangeAspect="1"/>
          </p:cNvPicPr>
          <p:nvPr/>
        </p:nvPicPr>
        <p:blipFill>
          <a:blip r:embed="rId4"/>
          <a:stretch>
            <a:fillRect/>
          </a:stretch>
        </p:blipFill>
        <p:spPr>
          <a:xfrm rot="19245746">
            <a:off x="3852425" y="2044553"/>
            <a:ext cx="268247" cy="274344"/>
          </a:xfrm>
          <a:prstGeom prst="rect">
            <a:avLst/>
          </a:prstGeom>
        </p:spPr>
      </p:pic>
      <p:pic>
        <p:nvPicPr>
          <p:cNvPr id="14" name="图片 13"/>
          <p:cNvPicPr>
            <a:picLocks noChangeAspect="1"/>
          </p:cNvPicPr>
          <p:nvPr/>
        </p:nvPicPr>
        <p:blipFill>
          <a:blip r:embed="rId4"/>
          <a:stretch>
            <a:fillRect/>
          </a:stretch>
        </p:blipFill>
        <p:spPr>
          <a:xfrm rot="2374479">
            <a:off x="4245889" y="2426814"/>
            <a:ext cx="268247" cy="274344"/>
          </a:xfrm>
          <a:prstGeom prst="rect">
            <a:avLst/>
          </a:prstGeom>
        </p:spPr>
      </p:pic>
      <p:pic>
        <p:nvPicPr>
          <p:cNvPr id="15" name="图片 14"/>
          <p:cNvPicPr>
            <a:picLocks noChangeAspect="1"/>
          </p:cNvPicPr>
          <p:nvPr/>
        </p:nvPicPr>
        <p:blipFill>
          <a:blip r:embed="rId4"/>
          <a:stretch>
            <a:fillRect/>
          </a:stretch>
        </p:blipFill>
        <p:spPr>
          <a:xfrm rot="5400000">
            <a:off x="3401091" y="2617993"/>
            <a:ext cx="268247" cy="274344"/>
          </a:xfrm>
          <a:prstGeom prst="rect">
            <a:avLst/>
          </a:prstGeom>
        </p:spPr>
      </p:pic>
      <p:pic>
        <p:nvPicPr>
          <p:cNvPr id="16" name="图片 15"/>
          <p:cNvPicPr>
            <a:picLocks noChangeAspect="1"/>
          </p:cNvPicPr>
          <p:nvPr/>
        </p:nvPicPr>
        <p:blipFill>
          <a:blip r:embed="rId4"/>
          <a:stretch>
            <a:fillRect/>
          </a:stretch>
        </p:blipFill>
        <p:spPr>
          <a:xfrm rot="19245746">
            <a:off x="1975020" y="384120"/>
            <a:ext cx="268247" cy="274344"/>
          </a:xfrm>
          <a:prstGeom prst="rect">
            <a:avLst/>
          </a:prstGeom>
        </p:spPr>
      </p:pic>
      <p:sp>
        <p:nvSpPr>
          <p:cNvPr id="19" name="文本框 18"/>
          <p:cNvSpPr txBox="1"/>
          <p:nvPr/>
        </p:nvSpPr>
        <p:spPr>
          <a:xfrm>
            <a:off x="9630193" y="4006315"/>
            <a:ext cx="1126572"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封严蓖齿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（旋转）</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0" name="直接箭头连接符 19"/>
          <p:cNvCxnSpPr>
            <a:stCxn id="19" idx="0"/>
          </p:cNvCxnSpPr>
          <p:nvPr/>
        </p:nvCxnSpPr>
        <p:spPr>
          <a:xfrm flipV="1">
            <a:off x="10193479" y="1571318"/>
            <a:ext cx="404071" cy="24349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749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VBV</a:t>
            </a:r>
            <a:r>
              <a:rPr lang="zh-CN" altLang="en-US" dirty="0"/>
              <a:t>控制</a:t>
            </a:r>
          </a:p>
        </p:txBody>
      </p:sp>
      <p:sp>
        <p:nvSpPr>
          <p:cNvPr id="3" name="内容占位符 2"/>
          <p:cNvSpPr>
            <a:spLocks noGrp="1"/>
          </p:cNvSpPr>
          <p:nvPr>
            <p:ph idx="1"/>
          </p:nvPr>
        </p:nvSpPr>
        <p:spPr/>
        <p:txBody>
          <a:bodyPr>
            <a:normAutofit lnSpcReduction="10000"/>
          </a:bodyPr>
          <a:lstStyle/>
          <a:p>
            <a:r>
              <a:rPr lang="en-US" altLang="zh-CN" dirty="0"/>
              <a:t>EEC </a:t>
            </a:r>
            <a:r>
              <a:rPr lang="zh-CN" altLang="en-US" dirty="0"/>
              <a:t>使用这些数据来计划可调放气阀</a:t>
            </a:r>
            <a:r>
              <a:rPr lang="en-US" altLang="zh-CN" dirty="0"/>
              <a:t>(VBV)</a:t>
            </a:r>
            <a:r>
              <a:rPr lang="zh-CN" altLang="en-US" dirty="0"/>
              <a:t>的位</a:t>
            </a:r>
            <a:r>
              <a:rPr lang="zh-CN" altLang="en-US" dirty="0" smtClean="0"/>
              <a:t>置</a:t>
            </a:r>
            <a:r>
              <a:rPr lang="en-US" altLang="zh-CN" dirty="0" smtClean="0"/>
              <a:t>:</a:t>
            </a:r>
            <a:endParaRPr lang="en-US" altLang="zh-CN" dirty="0"/>
          </a:p>
          <a:p>
            <a:r>
              <a:rPr lang="zh-CN" altLang="en-US" dirty="0"/>
              <a:t>（</a:t>
            </a:r>
            <a:r>
              <a:rPr lang="en-US" altLang="zh-CN" dirty="0"/>
              <a:t>1</a:t>
            </a:r>
            <a:r>
              <a:rPr lang="zh-CN" altLang="en-US" dirty="0"/>
              <a:t>）</a:t>
            </a:r>
            <a:r>
              <a:rPr lang="en-US" altLang="zh-CN" dirty="0"/>
              <a:t>P0</a:t>
            </a:r>
            <a:r>
              <a:rPr lang="zh-CN" altLang="en-US" dirty="0"/>
              <a:t>（环境压力）</a:t>
            </a:r>
          </a:p>
          <a:p>
            <a:r>
              <a:rPr lang="zh-CN" altLang="en-US" dirty="0"/>
              <a:t>（</a:t>
            </a:r>
            <a:r>
              <a:rPr lang="en-US" altLang="zh-CN" dirty="0"/>
              <a:t>2</a:t>
            </a:r>
            <a:r>
              <a:rPr lang="zh-CN" altLang="en-US" dirty="0"/>
              <a:t>）</a:t>
            </a:r>
            <a:r>
              <a:rPr lang="en-US" altLang="zh-CN" dirty="0"/>
              <a:t>PT</a:t>
            </a:r>
            <a:r>
              <a:rPr lang="zh-CN" altLang="en-US" dirty="0"/>
              <a:t>（大气总压）</a:t>
            </a:r>
          </a:p>
          <a:p>
            <a:r>
              <a:rPr lang="zh-CN" altLang="en-US" dirty="0"/>
              <a:t>（</a:t>
            </a:r>
            <a:r>
              <a:rPr lang="en-US" altLang="zh-CN" dirty="0"/>
              <a:t>3</a:t>
            </a:r>
            <a:r>
              <a:rPr lang="zh-CN" altLang="en-US" dirty="0"/>
              <a:t>）</a:t>
            </a:r>
            <a:r>
              <a:rPr lang="en-US" altLang="zh-CN" dirty="0"/>
              <a:t>TAT</a:t>
            </a:r>
            <a:r>
              <a:rPr lang="zh-CN" altLang="en-US" dirty="0"/>
              <a:t>（大气总温）</a:t>
            </a:r>
          </a:p>
          <a:p>
            <a:r>
              <a:rPr lang="zh-CN" altLang="en-US" dirty="0"/>
              <a:t>（</a:t>
            </a:r>
            <a:r>
              <a:rPr lang="en-US" altLang="zh-CN" dirty="0"/>
              <a:t>4</a:t>
            </a:r>
            <a:r>
              <a:rPr lang="zh-CN" altLang="en-US" dirty="0"/>
              <a:t>）</a:t>
            </a:r>
            <a:r>
              <a:rPr lang="en-US" altLang="zh-CN" dirty="0"/>
              <a:t>T25</a:t>
            </a:r>
            <a:r>
              <a:rPr lang="zh-CN" altLang="en-US" dirty="0"/>
              <a:t>（</a:t>
            </a:r>
            <a:r>
              <a:rPr lang="en-US" altLang="zh-CN" dirty="0"/>
              <a:t>HPC</a:t>
            </a:r>
            <a:r>
              <a:rPr lang="zh-CN" altLang="en-US" dirty="0"/>
              <a:t>进口温度）</a:t>
            </a:r>
          </a:p>
          <a:p>
            <a:r>
              <a:rPr lang="zh-CN" altLang="en-US" dirty="0"/>
              <a:t>（</a:t>
            </a:r>
            <a:r>
              <a:rPr lang="en-US" altLang="zh-CN" dirty="0"/>
              <a:t>5</a:t>
            </a:r>
            <a:r>
              <a:rPr lang="zh-CN" altLang="en-US" dirty="0"/>
              <a:t>）</a:t>
            </a:r>
            <a:r>
              <a:rPr lang="en-US" altLang="zh-CN" dirty="0"/>
              <a:t>VSV</a:t>
            </a:r>
            <a:r>
              <a:rPr lang="zh-CN" altLang="en-US" dirty="0"/>
              <a:t>位置</a:t>
            </a:r>
          </a:p>
          <a:p>
            <a:r>
              <a:rPr lang="zh-CN" altLang="en-US" dirty="0"/>
              <a:t>（</a:t>
            </a:r>
            <a:r>
              <a:rPr lang="en-US" altLang="zh-CN" dirty="0"/>
              <a:t>6</a:t>
            </a:r>
            <a:r>
              <a:rPr lang="zh-CN" altLang="en-US" dirty="0"/>
              <a:t>）</a:t>
            </a:r>
            <a:r>
              <a:rPr lang="en-US" altLang="zh-CN" dirty="0"/>
              <a:t>N1</a:t>
            </a:r>
            <a:r>
              <a:rPr lang="zh-CN" altLang="en-US" dirty="0"/>
              <a:t>转速</a:t>
            </a:r>
          </a:p>
          <a:p>
            <a:r>
              <a:rPr lang="zh-CN" altLang="en-US" dirty="0"/>
              <a:t>（</a:t>
            </a:r>
            <a:r>
              <a:rPr lang="en-US" altLang="zh-CN" dirty="0"/>
              <a:t>7</a:t>
            </a:r>
            <a:r>
              <a:rPr lang="zh-CN" altLang="en-US" dirty="0"/>
              <a:t>）</a:t>
            </a:r>
            <a:r>
              <a:rPr lang="en-US" altLang="zh-CN" dirty="0"/>
              <a:t>N2</a:t>
            </a:r>
            <a:r>
              <a:rPr lang="zh-CN" altLang="en-US" dirty="0"/>
              <a:t>转速</a:t>
            </a:r>
          </a:p>
          <a:p>
            <a:r>
              <a:rPr lang="zh-CN" altLang="en-US" dirty="0"/>
              <a:t>（</a:t>
            </a:r>
            <a:r>
              <a:rPr lang="en-US" altLang="zh-CN" dirty="0"/>
              <a:t>8</a:t>
            </a:r>
            <a:r>
              <a:rPr lang="zh-CN" altLang="en-US" dirty="0"/>
              <a:t>）推力杆解算器角度</a:t>
            </a:r>
            <a:r>
              <a:rPr lang="en-US" altLang="zh-CN" dirty="0"/>
              <a:t>(TRA)</a:t>
            </a:r>
            <a:r>
              <a:rPr lang="zh-CN" altLang="en-US" dirty="0"/>
              <a:t>。</a:t>
            </a:r>
          </a:p>
          <a:p>
            <a:endParaRPr lang="zh-CN" altLang="en-US" dirty="0"/>
          </a:p>
        </p:txBody>
      </p:sp>
    </p:spTree>
    <p:extLst>
      <p:ext uri="{BB962C8B-B14F-4D97-AF65-F5344CB8AC3E}">
        <p14:creationId xmlns:p14="http://schemas.microsoft.com/office/powerpoint/2010/main" val="3556141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VBV</a:t>
            </a:r>
            <a:r>
              <a:rPr lang="zh-CN" altLang="en-US" dirty="0"/>
              <a:t>控制</a:t>
            </a:r>
          </a:p>
        </p:txBody>
      </p:sp>
      <p:sp>
        <p:nvSpPr>
          <p:cNvPr id="3" name="内容占位符 2"/>
          <p:cNvSpPr>
            <a:spLocks noGrp="1"/>
          </p:cNvSpPr>
          <p:nvPr>
            <p:ph idx="1"/>
          </p:nvPr>
        </p:nvSpPr>
        <p:spPr/>
        <p:txBody>
          <a:bodyPr>
            <a:normAutofit/>
          </a:bodyPr>
          <a:lstStyle/>
          <a:p>
            <a:r>
              <a:rPr lang="zh-CN" altLang="en-US" dirty="0"/>
              <a:t>通常</a:t>
            </a:r>
            <a:r>
              <a:rPr lang="en-US" altLang="zh-CN" dirty="0"/>
              <a:t>,</a:t>
            </a:r>
            <a:r>
              <a:rPr lang="zh-CN" altLang="en-US" dirty="0"/>
              <a:t>在发动机稳态运转时，当</a:t>
            </a:r>
            <a:r>
              <a:rPr lang="en-US" altLang="zh-CN" dirty="0"/>
              <a:t>N1 </a:t>
            </a:r>
            <a:r>
              <a:rPr lang="zh-CN" altLang="en-US" dirty="0"/>
              <a:t>转速增加，</a:t>
            </a:r>
            <a:r>
              <a:rPr lang="en-US" altLang="zh-CN" dirty="0"/>
              <a:t>VBV</a:t>
            </a:r>
            <a:r>
              <a:rPr lang="zh-CN" altLang="en-US" dirty="0"/>
              <a:t>更接近关闭位置。大约超过</a:t>
            </a:r>
            <a:r>
              <a:rPr lang="en-US" altLang="zh-CN" dirty="0"/>
              <a:t>80%N1</a:t>
            </a:r>
            <a:r>
              <a:rPr lang="zh-CN" altLang="en-US" dirty="0"/>
              <a:t>时，</a:t>
            </a:r>
            <a:r>
              <a:rPr lang="en-US" altLang="zh-CN" dirty="0"/>
              <a:t>VBV</a:t>
            </a:r>
            <a:r>
              <a:rPr lang="zh-CN" altLang="en-US" dirty="0"/>
              <a:t>关闭。</a:t>
            </a:r>
          </a:p>
          <a:p>
            <a:r>
              <a:rPr lang="zh-CN" altLang="en-US" dirty="0"/>
              <a:t>在下列情况，</a:t>
            </a:r>
            <a:r>
              <a:rPr lang="en-US" altLang="zh-CN" dirty="0"/>
              <a:t>EEC </a:t>
            </a:r>
            <a:r>
              <a:rPr lang="zh-CN" altLang="en-US" dirty="0"/>
              <a:t>指令</a:t>
            </a:r>
            <a:r>
              <a:rPr lang="en-US" altLang="zh-CN" dirty="0"/>
              <a:t>VBV</a:t>
            </a:r>
            <a:r>
              <a:rPr lang="zh-CN" altLang="en-US" dirty="0"/>
              <a:t>阀门打开更多</a:t>
            </a:r>
          </a:p>
          <a:p>
            <a:r>
              <a:rPr lang="zh-CN" altLang="en-US" dirty="0"/>
              <a:t>（</a:t>
            </a:r>
            <a:r>
              <a:rPr lang="en-US" altLang="zh-CN" dirty="0"/>
              <a:t>1</a:t>
            </a:r>
            <a:r>
              <a:rPr lang="zh-CN" altLang="en-US" dirty="0"/>
              <a:t>）发动机快速减速</a:t>
            </a:r>
          </a:p>
          <a:p>
            <a:r>
              <a:rPr lang="zh-CN" altLang="en-US" dirty="0"/>
              <a:t>（</a:t>
            </a:r>
            <a:r>
              <a:rPr lang="en-US" altLang="zh-CN" dirty="0"/>
              <a:t>2</a:t>
            </a:r>
            <a:r>
              <a:rPr lang="zh-CN" altLang="en-US" dirty="0"/>
              <a:t>）反推工作</a:t>
            </a:r>
          </a:p>
          <a:p>
            <a:r>
              <a:rPr lang="zh-CN" altLang="en-US" dirty="0"/>
              <a:t>（</a:t>
            </a:r>
            <a:r>
              <a:rPr lang="en-US" altLang="zh-CN" dirty="0"/>
              <a:t>3</a:t>
            </a:r>
            <a:r>
              <a:rPr lang="zh-CN" altLang="en-US" dirty="0"/>
              <a:t>）潜在的结冰状况。</a:t>
            </a:r>
          </a:p>
          <a:p>
            <a:endParaRPr lang="zh-CN" altLang="en-US" dirty="0"/>
          </a:p>
        </p:txBody>
      </p:sp>
    </p:spTree>
    <p:extLst>
      <p:ext uri="{BB962C8B-B14F-4D97-AF65-F5344CB8AC3E}">
        <p14:creationId xmlns:p14="http://schemas.microsoft.com/office/powerpoint/2010/main" val="1183537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826" y="1021887"/>
            <a:ext cx="5698347" cy="4814225"/>
          </a:xfrm>
          <a:prstGeom prst="rect">
            <a:avLst/>
          </a:prstGeom>
        </p:spPr>
      </p:pic>
      <p:sp>
        <p:nvSpPr>
          <p:cNvPr id="3" name="文本框 2"/>
          <p:cNvSpPr txBox="1"/>
          <p:nvPr/>
        </p:nvSpPr>
        <p:spPr>
          <a:xfrm>
            <a:off x="7234280" y="5636644"/>
            <a:ext cx="462704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2018.11.2</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20485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356" y="371475"/>
            <a:ext cx="6762750" cy="6115050"/>
          </a:xfrm>
          <a:prstGeom prst="rect">
            <a:avLst/>
          </a:prstGeom>
        </p:spPr>
      </p:pic>
      <p:pic>
        <p:nvPicPr>
          <p:cNvPr id="15" name="图片 14"/>
          <p:cNvPicPr>
            <a:picLocks noChangeAspect="1"/>
          </p:cNvPicPr>
          <p:nvPr/>
        </p:nvPicPr>
        <p:blipFill>
          <a:blip r:embed="rId3"/>
          <a:stretch>
            <a:fillRect/>
          </a:stretch>
        </p:blipFill>
        <p:spPr>
          <a:xfrm>
            <a:off x="5991804" y="371475"/>
            <a:ext cx="5975967" cy="3575255"/>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382883" y="5634229"/>
            <a:ext cx="6464120"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前轴承腔中封严蓖齿</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615020" y="3059668"/>
            <a:ext cx="1328439" cy="369332"/>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中封严蓖齿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9097104" y="1664899"/>
            <a:ext cx="754262" cy="401451"/>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flipH="1" flipV="1">
            <a:off x="2109143" y="1664899"/>
            <a:ext cx="884223" cy="150099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993366" y="1759790"/>
            <a:ext cx="2117194" cy="140610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581162" y="2920636"/>
            <a:ext cx="1126572" cy="646331"/>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封严蓖齿</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（旋转）</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V="1">
            <a:off x="9301641" y="2099722"/>
            <a:ext cx="46441" cy="923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4"/>
          <a:stretch>
            <a:fillRect/>
          </a:stretch>
        </p:blipFill>
        <p:spPr>
          <a:xfrm rot="691380">
            <a:off x="3573609" y="606061"/>
            <a:ext cx="268247" cy="274344"/>
          </a:xfrm>
          <a:prstGeom prst="rect">
            <a:avLst/>
          </a:prstGeom>
        </p:spPr>
      </p:pic>
      <p:pic>
        <p:nvPicPr>
          <p:cNvPr id="18" name="图片 17"/>
          <p:cNvPicPr>
            <a:picLocks noChangeAspect="1"/>
          </p:cNvPicPr>
          <p:nvPr/>
        </p:nvPicPr>
        <p:blipFill>
          <a:blip r:embed="rId4"/>
          <a:stretch>
            <a:fillRect/>
          </a:stretch>
        </p:blipFill>
        <p:spPr>
          <a:xfrm rot="691380">
            <a:off x="3414121" y="1139018"/>
            <a:ext cx="268247" cy="274344"/>
          </a:xfrm>
          <a:prstGeom prst="rect">
            <a:avLst/>
          </a:prstGeom>
        </p:spPr>
      </p:pic>
      <p:pic>
        <p:nvPicPr>
          <p:cNvPr id="19" name="图片 18"/>
          <p:cNvPicPr>
            <a:picLocks noChangeAspect="1"/>
          </p:cNvPicPr>
          <p:nvPr/>
        </p:nvPicPr>
        <p:blipFill>
          <a:blip r:embed="rId4"/>
          <a:stretch>
            <a:fillRect/>
          </a:stretch>
        </p:blipFill>
        <p:spPr>
          <a:xfrm rot="7540556">
            <a:off x="2619270" y="1728452"/>
            <a:ext cx="268247" cy="274344"/>
          </a:xfrm>
          <a:prstGeom prst="rect">
            <a:avLst/>
          </a:prstGeom>
        </p:spPr>
      </p:pic>
      <p:pic>
        <p:nvPicPr>
          <p:cNvPr id="20" name="图片 19"/>
          <p:cNvPicPr>
            <a:picLocks noChangeAspect="1"/>
          </p:cNvPicPr>
          <p:nvPr/>
        </p:nvPicPr>
        <p:blipFill>
          <a:blip r:embed="rId4"/>
          <a:stretch>
            <a:fillRect/>
          </a:stretch>
        </p:blipFill>
        <p:spPr>
          <a:xfrm rot="15287792">
            <a:off x="4335213" y="1632206"/>
            <a:ext cx="268247" cy="274344"/>
          </a:xfrm>
          <a:prstGeom prst="rect">
            <a:avLst/>
          </a:prstGeom>
        </p:spPr>
      </p:pic>
      <p:pic>
        <p:nvPicPr>
          <p:cNvPr id="21" name="图片 20"/>
          <p:cNvPicPr>
            <a:picLocks noChangeAspect="1"/>
          </p:cNvPicPr>
          <p:nvPr/>
        </p:nvPicPr>
        <p:blipFill>
          <a:blip r:embed="rId4"/>
          <a:stretch>
            <a:fillRect/>
          </a:stretch>
        </p:blipFill>
        <p:spPr>
          <a:xfrm rot="15287792">
            <a:off x="5384001" y="1457216"/>
            <a:ext cx="268247" cy="274344"/>
          </a:xfrm>
          <a:prstGeom prst="rect">
            <a:avLst/>
          </a:prstGeom>
        </p:spPr>
      </p:pic>
      <p:pic>
        <p:nvPicPr>
          <p:cNvPr id="22" name="图片 21"/>
          <p:cNvPicPr>
            <a:picLocks noChangeAspect="1"/>
          </p:cNvPicPr>
          <p:nvPr/>
        </p:nvPicPr>
        <p:blipFill>
          <a:blip r:embed="rId4"/>
          <a:stretch>
            <a:fillRect/>
          </a:stretch>
        </p:blipFill>
        <p:spPr>
          <a:xfrm rot="7540556">
            <a:off x="1762303" y="1350549"/>
            <a:ext cx="268247" cy="274344"/>
          </a:xfrm>
          <a:prstGeom prst="rect">
            <a:avLst/>
          </a:prstGeom>
        </p:spPr>
      </p:pic>
      <p:cxnSp>
        <p:nvCxnSpPr>
          <p:cNvPr id="23" name="直接箭头连接符 22"/>
          <p:cNvCxnSpPr>
            <a:stCxn id="25" idx="1"/>
          </p:cNvCxnSpPr>
          <p:nvPr/>
        </p:nvCxnSpPr>
        <p:spPr>
          <a:xfrm flipH="1" flipV="1">
            <a:off x="3833307" y="608220"/>
            <a:ext cx="432278" cy="7756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265585" y="362615"/>
            <a:ext cx="760206"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LPC</a:t>
            </a:r>
          </a:p>
          <a:p>
            <a:pPr algn="ct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27" name="文本框 26"/>
          <p:cNvSpPr txBox="1"/>
          <p:nvPr/>
        </p:nvSpPr>
        <p:spPr>
          <a:xfrm>
            <a:off x="346534" y="2413876"/>
            <a:ext cx="760206" cy="646331"/>
          </a:xfrm>
          <a:prstGeom prst="rect">
            <a:avLst/>
          </a:prstGeom>
          <a:solidFill>
            <a:schemeClr val="bg2"/>
          </a:solidFill>
        </p:spPr>
        <p:txBody>
          <a:bodyPr wrap="square" rtlCol="0">
            <a:spAutoFit/>
          </a:bodyPr>
          <a:lstStyle/>
          <a:p>
            <a:pPr algn="ctr"/>
            <a:r>
              <a:rPr lang="en-US" altLang="zh-CN" dirty="0" smtClean="0">
                <a:solidFill>
                  <a:srgbClr val="FF0000"/>
                </a:solidFill>
                <a:latin typeface="方正超粗黑_GBK" panose="03000509000000000000" pitchFamily="65" charset="-122"/>
                <a:ea typeface="方正超粗黑_GBK" panose="03000509000000000000" pitchFamily="65" charset="-122"/>
              </a:rPr>
              <a:t>2</a:t>
            </a:r>
            <a:r>
              <a:rPr lang="zh-CN" altLang="en-US" dirty="0" smtClean="0">
                <a:solidFill>
                  <a:srgbClr val="FF0000"/>
                </a:solidFill>
                <a:latin typeface="方正超粗黑_GBK" panose="03000509000000000000" pitchFamily="65" charset="-122"/>
                <a:ea typeface="方正超粗黑_GBK" panose="03000509000000000000" pitchFamily="65" charset="-122"/>
              </a:rPr>
              <a:t>号轴承</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28" name="直接箭头连接符 27"/>
          <p:cNvCxnSpPr>
            <a:stCxn id="27" idx="0"/>
          </p:cNvCxnSpPr>
          <p:nvPr/>
        </p:nvCxnSpPr>
        <p:spPr>
          <a:xfrm flipV="1">
            <a:off x="726637" y="1611082"/>
            <a:ext cx="596035" cy="80279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932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55468" y="0"/>
            <a:ext cx="7881064" cy="6858000"/>
          </a:xfrm>
          <a:prstGeom prst="rect">
            <a:avLst/>
          </a:prstGeom>
        </p:spPr>
      </p:pic>
      <p:sp>
        <p:nvSpPr>
          <p:cNvPr id="8" name="文本框 7"/>
          <p:cNvSpPr txBox="1"/>
          <p:nvPr/>
        </p:nvSpPr>
        <p:spPr>
          <a:xfrm>
            <a:off x="3079601" y="5969479"/>
            <a:ext cx="6032799"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后轴承腔封严空气</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27682" y="1915506"/>
            <a:ext cx="1140030" cy="369332"/>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1441104" y="2284838"/>
            <a:ext cx="469510" cy="2960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05366" y="2886185"/>
            <a:ext cx="2475753" cy="1477328"/>
          </a:xfrm>
          <a:prstGeom prst="rect">
            <a:avLst/>
          </a:prstGeom>
          <a:solidFill>
            <a:schemeClr val="bg2"/>
          </a:solidFill>
        </p:spPr>
        <p:txBody>
          <a:bodyPr wrap="square" rtlCol="0">
            <a:spAutoFit/>
          </a:bodyPr>
          <a:lstStyle/>
          <a:p>
            <a:pPr indent="180000"/>
            <a:r>
              <a:rPr lang="zh-CN" altLang="en-US" dirty="0">
                <a:latin typeface="方正超粗黑_GBK" panose="03000509000000000000" pitchFamily="65" charset="-122"/>
                <a:ea typeface="方正超粗黑_GBK" panose="03000509000000000000" pitchFamily="65" charset="-122"/>
              </a:rPr>
              <a:t>低压压气机的排气还可以通过高、低压转子转轴之间的环形通道，供到发动机</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号轴承腔的外部进行增压。</a:t>
            </a:r>
            <a:endParaRPr lang="zh-CN" altLang="en-US" dirty="0">
              <a:latin typeface="方正超粗黑_GBK" panose="03000509000000000000" pitchFamily="65" charset="-122"/>
              <a:ea typeface="方正超粗黑_GBK" panose="03000509000000000000" pitchFamily="65" charset="-122"/>
            </a:endParaRPr>
          </a:p>
        </p:txBody>
      </p:sp>
      <p:pic>
        <p:nvPicPr>
          <p:cNvPr id="9" name="图片 8"/>
          <p:cNvPicPr>
            <a:picLocks noChangeAspect="1"/>
          </p:cNvPicPr>
          <p:nvPr/>
        </p:nvPicPr>
        <p:blipFill>
          <a:blip r:embed="rId3"/>
          <a:stretch>
            <a:fillRect/>
          </a:stretch>
        </p:blipFill>
        <p:spPr>
          <a:xfrm rot="16200000">
            <a:off x="1970761" y="2511372"/>
            <a:ext cx="268247" cy="274344"/>
          </a:xfrm>
          <a:prstGeom prst="rect">
            <a:avLst/>
          </a:prstGeom>
        </p:spPr>
      </p:pic>
      <p:pic>
        <p:nvPicPr>
          <p:cNvPr id="12" name="图片 11"/>
          <p:cNvPicPr>
            <a:picLocks noChangeAspect="1"/>
          </p:cNvPicPr>
          <p:nvPr/>
        </p:nvPicPr>
        <p:blipFill>
          <a:blip r:embed="rId3"/>
          <a:stretch>
            <a:fillRect/>
          </a:stretch>
        </p:blipFill>
        <p:spPr>
          <a:xfrm rot="16200000">
            <a:off x="2732762" y="2407098"/>
            <a:ext cx="268247" cy="274344"/>
          </a:xfrm>
          <a:prstGeom prst="rect">
            <a:avLst/>
          </a:prstGeom>
        </p:spPr>
      </p:pic>
      <p:pic>
        <p:nvPicPr>
          <p:cNvPr id="14" name="图片 13"/>
          <p:cNvPicPr>
            <a:picLocks noChangeAspect="1"/>
          </p:cNvPicPr>
          <p:nvPr/>
        </p:nvPicPr>
        <p:blipFill>
          <a:blip r:embed="rId3"/>
          <a:stretch>
            <a:fillRect/>
          </a:stretch>
        </p:blipFill>
        <p:spPr>
          <a:xfrm rot="14706331">
            <a:off x="3437211" y="1645097"/>
            <a:ext cx="268247" cy="274344"/>
          </a:xfrm>
          <a:prstGeom prst="rect">
            <a:avLst/>
          </a:prstGeom>
        </p:spPr>
      </p:pic>
      <p:pic>
        <p:nvPicPr>
          <p:cNvPr id="15" name="图片 14"/>
          <p:cNvPicPr>
            <a:picLocks noChangeAspect="1"/>
          </p:cNvPicPr>
          <p:nvPr/>
        </p:nvPicPr>
        <p:blipFill>
          <a:blip r:embed="rId3"/>
          <a:stretch>
            <a:fillRect/>
          </a:stretch>
        </p:blipFill>
        <p:spPr>
          <a:xfrm rot="14706331">
            <a:off x="4046811" y="1175865"/>
            <a:ext cx="268247" cy="274344"/>
          </a:xfrm>
          <a:prstGeom prst="rect">
            <a:avLst/>
          </a:prstGeom>
        </p:spPr>
      </p:pic>
      <p:pic>
        <p:nvPicPr>
          <p:cNvPr id="16" name="图片 15"/>
          <p:cNvPicPr>
            <a:picLocks noChangeAspect="1"/>
          </p:cNvPicPr>
          <p:nvPr/>
        </p:nvPicPr>
        <p:blipFill>
          <a:blip r:embed="rId3"/>
          <a:stretch>
            <a:fillRect/>
          </a:stretch>
        </p:blipFill>
        <p:spPr>
          <a:xfrm rot="17574234">
            <a:off x="5370284" y="1434980"/>
            <a:ext cx="268247" cy="274344"/>
          </a:xfrm>
          <a:prstGeom prst="rect">
            <a:avLst/>
          </a:prstGeom>
        </p:spPr>
      </p:pic>
      <p:pic>
        <p:nvPicPr>
          <p:cNvPr id="17" name="图片 16"/>
          <p:cNvPicPr>
            <a:picLocks noChangeAspect="1"/>
          </p:cNvPicPr>
          <p:nvPr/>
        </p:nvPicPr>
        <p:blipFill>
          <a:blip r:embed="rId3"/>
          <a:stretch>
            <a:fillRect/>
          </a:stretch>
        </p:blipFill>
        <p:spPr>
          <a:xfrm rot="20452315">
            <a:off x="9016377" y="1934345"/>
            <a:ext cx="268247" cy="274344"/>
          </a:xfrm>
          <a:prstGeom prst="rect">
            <a:avLst/>
          </a:prstGeom>
        </p:spPr>
      </p:pic>
      <p:pic>
        <p:nvPicPr>
          <p:cNvPr id="18" name="图片 17"/>
          <p:cNvPicPr>
            <a:picLocks noChangeAspect="1"/>
          </p:cNvPicPr>
          <p:nvPr/>
        </p:nvPicPr>
        <p:blipFill>
          <a:blip r:embed="rId3"/>
          <a:stretch>
            <a:fillRect/>
          </a:stretch>
        </p:blipFill>
        <p:spPr>
          <a:xfrm>
            <a:off x="9053921" y="2508324"/>
            <a:ext cx="268247" cy="274344"/>
          </a:xfrm>
          <a:prstGeom prst="rect">
            <a:avLst/>
          </a:prstGeom>
        </p:spPr>
      </p:pic>
      <p:pic>
        <p:nvPicPr>
          <p:cNvPr id="19" name="图片 18"/>
          <p:cNvPicPr>
            <a:picLocks noChangeAspect="1"/>
          </p:cNvPicPr>
          <p:nvPr/>
        </p:nvPicPr>
        <p:blipFill>
          <a:blip r:embed="rId3"/>
          <a:stretch>
            <a:fillRect/>
          </a:stretch>
        </p:blipFill>
        <p:spPr>
          <a:xfrm rot="5400000">
            <a:off x="8767670" y="3012169"/>
            <a:ext cx="268247" cy="274344"/>
          </a:xfrm>
          <a:prstGeom prst="rect">
            <a:avLst/>
          </a:prstGeom>
        </p:spPr>
      </p:pic>
      <p:pic>
        <p:nvPicPr>
          <p:cNvPr id="20" name="图片 19"/>
          <p:cNvPicPr>
            <a:picLocks noChangeAspect="1"/>
          </p:cNvPicPr>
          <p:nvPr/>
        </p:nvPicPr>
        <p:blipFill>
          <a:blip r:embed="rId3"/>
          <a:stretch>
            <a:fillRect/>
          </a:stretch>
        </p:blipFill>
        <p:spPr>
          <a:xfrm rot="20906461">
            <a:off x="5802987" y="2043202"/>
            <a:ext cx="268247" cy="274344"/>
          </a:xfrm>
          <a:prstGeom prst="rect">
            <a:avLst/>
          </a:prstGeom>
        </p:spPr>
      </p:pic>
      <p:pic>
        <p:nvPicPr>
          <p:cNvPr id="21" name="图片 20"/>
          <p:cNvPicPr>
            <a:picLocks noChangeAspect="1"/>
          </p:cNvPicPr>
          <p:nvPr/>
        </p:nvPicPr>
        <p:blipFill>
          <a:blip r:embed="rId3"/>
          <a:stretch>
            <a:fillRect/>
          </a:stretch>
        </p:blipFill>
        <p:spPr>
          <a:xfrm rot="16615192">
            <a:off x="6058724" y="2391549"/>
            <a:ext cx="268247" cy="274344"/>
          </a:xfrm>
          <a:prstGeom prst="rect">
            <a:avLst/>
          </a:prstGeom>
        </p:spPr>
      </p:pic>
    </p:spTree>
    <p:extLst>
      <p:ext uri="{BB962C8B-B14F-4D97-AF65-F5344CB8AC3E}">
        <p14:creationId xmlns:p14="http://schemas.microsoft.com/office/powerpoint/2010/main" val="1250165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349807"/>
            <a:ext cx="12192000" cy="6158386"/>
          </a:xfrm>
          <a:prstGeom prst="rect">
            <a:avLst/>
          </a:prstGeom>
        </p:spPr>
      </p:pic>
      <p:sp>
        <p:nvSpPr>
          <p:cNvPr id="5" name="圆角矩形 4"/>
          <p:cNvSpPr/>
          <p:nvPr/>
        </p:nvSpPr>
        <p:spPr>
          <a:xfrm>
            <a:off x="181154" y="5969479"/>
            <a:ext cx="707365" cy="67286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87417" y="5634229"/>
            <a:ext cx="5817167" cy="923330"/>
          </a:xfrm>
          <a:prstGeom prst="rect">
            <a:avLst/>
          </a:prstGeom>
          <a:solidFill>
            <a:schemeClr val="bg2"/>
          </a:solidFill>
        </p:spPr>
        <p:txBody>
          <a:bodyPr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后轴承腔封严空气</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354375" y="349807"/>
            <a:ext cx="1733881" cy="923330"/>
          </a:xfrm>
          <a:prstGeom prst="rect">
            <a:avLst/>
          </a:prstGeom>
          <a:solidFill>
            <a:schemeClr val="bg2"/>
          </a:solidFill>
        </p:spPr>
        <p:txBody>
          <a:bodyPr wrap="square" rtlCol="0">
            <a:spAutoFit/>
          </a:bodyPr>
          <a:lstStyle/>
          <a:p>
            <a:r>
              <a:rPr lang="zh-CN" altLang="en-US" dirty="0" smtClean="0">
                <a:solidFill>
                  <a:srgbClr val="FF0000"/>
                </a:solidFill>
                <a:latin typeface="方正超粗黑_GBK" panose="03000509000000000000" pitchFamily="65" charset="-122"/>
                <a:ea typeface="方正超粗黑_GBK" panose="03000509000000000000" pitchFamily="65" charset="-122"/>
              </a:rPr>
              <a:t>风扇框架外壁表面</a:t>
            </a:r>
            <a:r>
              <a:rPr lang="en-US" altLang="zh-CN" dirty="0" smtClean="0">
                <a:solidFill>
                  <a:srgbClr val="FF0000"/>
                </a:solidFill>
                <a:latin typeface="方正超粗黑_GBK" panose="03000509000000000000" pitchFamily="65" charset="-122"/>
                <a:ea typeface="方正超粗黑_GBK" panose="03000509000000000000" pitchFamily="65" charset="-122"/>
              </a:rPr>
              <a:t>3</a:t>
            </a:r>
            <a:r>
              <a:rPr lang="zh-CN" altLang="en-US" dirty="0" smtClean="0">
                <a:solidFill>
                  <a:srgbClr val="FF0000"/>
                </a:solidFill>
                <a:latin typeface="方正超粗黑_GBK" panose="03000509000000000000" pitchFamily="65" charset="-122"/>
                <a:ea typeface="方正超粗黑_GBK" panose="03000509000000000000" pitchFamily="65" charset="-122"/>
              </a:rPr>
              <a:t>个通气孔</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引来</a:t>
            </a:r>
            <a:r>
              <a:rPr lang="en-US" altLang="zh-CN" dirty="0" smtClean="0">
                <a:solidFill>
                  <a:srgbClr val="FF0000"/>
                </a:solidFill>
                <a:latin typeface="方正超粗黑_GBK" panose="03000509000000000000" pitchFamily="65" charset="-122"/>
                <a:ea typeface="方正超粗黑_GBK" panose="03000509000000000000" pitchFamily="65" charset="-122"/>
              </a:rPr>
              <a:t>LPC</a:t>
            </a:r>
            <a:r>
              <a:rPr lang="zh-CN" altLang="en-US" dirty="0" smtClean="0">
                <a:solidFill>
                  <a:srgbClr val="FF0000"/>
                </a:solidFill>
                <a:latin typeface="方正超粗黑_GBK" panose="03000509000000000000" pitchFamily="65" charset="-122"/>
                <a:ea typeface="方正超粗黑_GBK" panose="03000509000000000000" pitchFamily="65" charset="-122"/>
              </a:rPr>
              <a:t>排气</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
        <p:nvSpPr>
          <p:cNvPr id="11" name="椭圆 10"/>
          <p:cNvSpPr/>
          <p:nvPr/>
        </p:nvSpPr>
        <p:spPr>
          <a:xfrm>
            <a:off x="258791" y="5236234"/>
            <a:ext cx="629728" cy="62972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H="1">
            <a:off x="888519" y="996138"/>
            <a:ext cx="465856" cy="40134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a:stretch>
            <a:fillRect/>
          </a:stretch>
        </p:blipFill>
        <p:spPr>
          <a:xfrm rot="639077">
            <a:off x="612942" y="1500074"/>
            <a:ext cx="268247" cy="274344"/>
          </a:xfrm>
          <a:prstGeom prst="rect">
            <a:avLst/>
          </a:prstGeom>
        </p:spPr>
      </p:pic>
      <p:pic>
        <p:nvPicPr>
          <p:cNvPr id="14" name="图片 13"/>
          <p:cNvPicPr>
            <a:picLocks noChangeAspect="1"/>
          </p:cNvPicPr>
          <p:nvPr/>
        </p:nvPicPr>
        <p:blipFill>
          <a:blip r:embed="rId3"/>
          <a:stretch>
            <a:fillRect/>
          </a:stretch>
        </p:blipFill>
        <p:spPr>
          <a:xfrm rot="639077">
            <a:off x="492627" y="2336651"/>
            <a:ext cx="268247" cy="274344"/>
          </a:xfrm>
          <a:prstGeom prst="rect">
            <a:avLst/>
          </a:prstGeom>
        </p:spPr>
      </p:pic>
      <p:pic>
        <p:nvPicPr>
          <p:cNvPr id="15" name="图片 14"/>
          <p:cNvPicPr>
            <a:picLocks noChangeAspect="1"/>
          </p:cNvPicPr>
          <p:nvPr/>
        </p:nvPicPr>
        <p:blipFill>
          <a:blip r:embed="rId3"/>
          <a:stretch>
            <a:fillRect/>
          </a:stretch>
        </p:blipFill>
        <p:spPr>
          <a:xfrm rot="16200000">
            <a:off x="907282" y="2578601"/>
            <a:ext cx="268247" cy="274344"/>
          </a:xfrm>
          <a:prstGeom prst="rect">
            <a:avLst/>
          </a:prstGeom>
        </p:spPr>
      </p:pic>
      <p:pic>
        <p:nvPicPr>
          <p:cNvPr id="16" name="图片 15"/>
          <p:cNvPicPr>
            <a:picLocks noChangeAspect="1"/>
          </p:cNvPicPr>
          <p:nvPr/>
        </p:nvPicPr>
        <p:blipFill>
          <a:blip r:embed="rId3"/>
          <a:stretch>
            <a:fillRect/>
          </a:stretch>
        </p:blipFill>
        <p:spPr>
          <a:xfrm rot="16200000">
            <a:off x="2954133" y="2526101"/>
            <a:ext cx="268247" cy="274344"/>
          </a:xfrm>
          <a:prstGeom prst="rect">
            <a:avLst/>
          </a:prstGeom>
        </p:spPr>
      </p:pic>
      <p:pic>
        <p:nvPicPr>
          <p:cNvPr id="17" name="图片 16"/>
          <p:cNvPicPr>
            <a:picLocks noChangeAspect="1"/>
          </p:cNvPicPr>
          <p:nvPr/>
        </p:nvPicPr>
        <p:blipFill>
          <a:blip r:embed="rId3"/>
          <a:stretch>
            <a:fillRect/>
          </a:stretch>
        </p:blipFill>
        <p:spPr>
          <a:xfrm rot="16200000">
            <a:off x="4934969" y="2526102"/>
            <a:ext cx="268247" cy="274344"/>
          </a:xfrm>
          <a:prstGeom prst="rect">
            <a:avLst/>
          </a:prstGeom>
        </p:spPr>
      </p:pic>
      <p:pic>
        <p:nvPicPr>
          <p:cNvPr id="18" name="图片 17"/>
          <p:cNvPicPr>
            <a:picLocks noChangeAspect="1"/>
          </p:cNvPicPr>
          <p:nvPr/>
        </p:nvPicPr>
        <p:blipFill>
          <a:blip r:embed="rId3"/>
          <a:stretch>
            <a:fillRect/>
          </a:stretch>
        </p:blipFill>
        <p:spPr>
          <a:xfrm rot="16200000">
            <a:off x="7208938" y="2570861"/>
            <a:ext cx="268247" cy="274344"/>
          </a:xfrm>
          <a:prstGeom prst="rect">
            <a:avLst/>
          </a:prstGeom>
        </p:spPr>
      </p:pic>
      <p:pic>
        <p:nvPicPr>
          <p:cNvPr id="19" name="图片 18"/>
          <p:cNvPicPr>
            <a:picLocks noChangeAspect="1"/>
          </p:cNvPicPr>
          <p:nvPr/>
        </p:nvPicPr>
        <p:blipFill>
          <a:blip r:embed="rId3"/>
          <a:stretch>
            <a:fillRect/>
          </a:stretch>
        </p:blipFill>
        <p:spPr>
          <a:xfrm rot="16200000">
            <a:off x="8427837" y="2526101"/>
            <a:ext cx="268247" cy="274344"/>
          </a:xfrm>
          <a:prstGeom prst="rect">
            <a:avLst/>
          </a:prstGeom>
        </p:spPr>
      </p:pic>
      <p:pic>
        <p:nvPicPr>
          <p:cNvPr id="20" name="图片 19"/>
          <p:cNvPicPr>
            <a:picLocks noChangeAspect="1"/>
          </p:cNvPicPr>
          <p:nvPr/>
        </p:nvPicPr>
        <p:blipFill>
          <a:blip r:embed="rId3"/>
          <a:stretch>
            <a:fillRect/>
          </a:stretch>
        </p:blipFill>
        <p:spPr>
          <a:xfrm rot="13508278">
            <a:off x="8949832" y="2098780"/>
            <a:ext cx="268247" cy="274344"/>
          </a:xfrm>
          <a:prstGeom prst="rect">
            <a:avLst/>
          </a:prstGeom>
        </p:spPr>
      </p:pic>
      <p:pic>
        <p:nvPicPr>
          <p:cNvPr id="21" name="图片 20"/>
          <p:cNvPicPr>
            <a:picLocks noChangeAspect="1"/>
          </p:cNvPicPr>
          <p:nvPr/>
        </p:nvPicPr>
        <p:blipFill>
          <a:blip r:embed="rId3"/>
          <a:stretch>
            <a:fillRect/>
          </a:stretch>
        </p:blipFill>
        <p:spPr>
          <a:xfrm rot="21381505">
            <a:off x="9880547" y="2290611"/>
            <a:ext cx="268247" cy="274344"/>
          </a:xfrm>
          <a:prstGeom prst="rect">
            <a:avLst/>
          </a:prstGeom>
        </p:spPr>
      </p:pic>
      <p:pic>
        <p:nvPicPr>
          <p:cNvPr id="22" name="图片 21"/>
          <p:cNvPicPr>
            <a:picLocks noChangeAspect="1"/>
          </p:cNvPicPr>
          <p:nvPr/>
        </p:nvPicPr>
        <p:blipFill>
          <a:blip r:embed="rId3"/>
          <a:stretch>
            <a:fillRect/>
          </a:stretch>
        </p:blipFill>
        <p:spPr>
          <a:xfrm rot="21381505">
            <a:off x="11290247" y="2392929"/>
            <a:ext cx="268247" cy="274344"/>
          </a:xfrm>
          <a:prstGeom prst="rect">
            <a:avLst/>
          </a:prstGeom>
        </p:spPr>
      </p:pic>
    </p:spTree>
    <p:extLst>
      <p:ext uri="{BB962C8B-B14F-4D97-AF65-F5344CB8AC3E}">
        <p14:creationId xmlns:p14="http://schemas.microsoft.com/office/powerpoint/2010/main" val="8033540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TotalTime>
  <Words>6107</Words>
  <Application>Microsoft Office PowerPoint</Application>
  <PresentationFormat>宽屏</PresentationFormat>
  <Paragraphs>305</Paragraphs>
  <Slides>62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62</vt:i4>
      </vt:variant>
    </vt:vector>
  </HeadingPairs>
  <TitlesOfParts>
    <vt:vector size="69" baseType="lpstr">
      <vt:lpstr>方正超粗黑_GBK</vt:lpstr>
      <vt:lpstr>宋体</vt:lpstr>
      <vt:lpstr>Arial</vt:lpstr>
      <vt:lpstr>Calibri</vt:lpstr>
      <vt:lpstr>Calibri Light</vt:lpstr>
      <vt:lpstr>Symbol</vt:lpstr>
      <vt:lpstr>Office 主题</vt:lpstr>
      <vt:lpstr>CFM56-7B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高压涡轮转子冷却</vt:lpstr>
      <vt:lpstr>PowerPoint 演示文稿</vt:lpstr>
      <vt:lpstr>高压涡轮转子叶片冷却</vt:lpstr>
      <vt:lpstr>PowerPoint 演示文稿</vt:lpstr>
      <vt:lpstr>高压涡轮盘的冷却</vt:lpstr>
      <vt:lpstr>PowerPoint 演示文稿</vt:lpstr>
      <vt:lpstr>PowerPoint 演示文稿</vt:lpstr>
      <vt:lpstr>PowerPoint 演示文稿</vt:lpstr>
      <vt:lpstr>PowerPoint 演示文稿</vt:lpstr>
      <vt:lpstr>PowerPoint 演示文稿</vt:lpstr>
      <vt:lpstr>低压涡轮转子冷却</vt:lpstr>
      <vt:lpstr>PowerPoint 演示文稿</vt:lpstr>
      <vt:lpstr>PowerPoint 演示文稿</vt:lpstr>
      <vt:lpstr>PowerPoint 演示文稿</vt:lpstr>
      <vt:lpstr>PowerPoint 演示文稿</vt:lpstr>
      <vt:lpstr>PowerPoint 演示文稿</vt:lpstr>
      <vt:lpstr>HPTACC阀门组件</vt:lpstr>
      <vt:lpstr>PowerPoint 演示文稿</vt:lpstr>
      <vt:lpstr>PowerPoint 演示文稿</vt:lpstr>
      <vt:lpstr>HPTACC工作模式（5模式）</vt:lpstr>
      <vt:lpstr>HPTACC工作模式（5模式）</vt:lpstr>
      <vt:lpstr>HPTACC工作模式（5模式）</vt:lpstr>
      <vt:lpstr>PowerPoint 演示文稿</vt:lpstr>
      <vt:lpstr>PowerPoint 演示文稿</vt:lpstr>
      <vt:lpstr>高压涡轮护罩冷却</vt:lpstr>
      <vt:lpstr>PowerPoint 演示文稿</vt:lpstr>
      <vt:lpstr>PowerPoint 演示文稿</vt:lpstr>
      <vt:lpstr>PowerPoint 演示文稿</vt:lpstr>
      <vt:lpstr>PowerPoint 演示文稿</vt:lpstr>
      <vt:lpstr>PowerPoint 演示文稿</vt:lpstr>
      <vt:lpstr>LPTACC控制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可调放气阀(VBV)系统</vt:lpstr>
      <vt:lpstr>PowerPoint 演示文稿</vt:lpstr>
      <vt:lpstr>PowerPoint 演示文稿</vt:lpstr>
      <vt:lpstr>PowerPoint 演示文稿</vt:lpstr>
      <vt:lpstr>PowerPoint 演示文稿</vt:lpstr>
      <vt:lpstr>PowerPoint 演示文稿</vt:lpstr>
      <vt:lpstr>VBV控制</vt:lpstr>
      <vt:lpstr>VBV控制</vt:lpstr>
      <vt:lpstr>PowerPoint 演示文稿</vt:lpstr>
    </vt:vector>
  </TitlesOfParts>
  <Company>XiTongPan.Com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160</cp:revision>
  <dcterms:created xsi:type="dcterms:W3CDTF">2018-09-08T22:34:02Z</dcterms:created>
  <dcterms:modified xsi:type="dcterms:W3CDTF">2018-11-04T13:10:19Z</dcterms:modified>
</cp:coreProperties>
</file>